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wav" ContentType="audio/x-wav"/>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41"/>
  </p:notesMasterIdLst>
  <p:sldIdLst>
    <p:sldId id="256" r:id="rId5"/>
    <p:sldId id="257" r:id="rId6"/>
    <p:sldId id="258" r:id="rId7"/>
    <p:sldId id="259" r:id="rId8"/>
    <p:sldId id="291" r:id="rId9"/>
    <p:sldId id="260" r:id="rId10"/>
    <p:sldId id="289" r:id="rId11"/>
    <p:sldId id="261" r:id="rId12"/>
    <p:sldId id="262" r:id="rId13"/>
    <p:sldId id="263" r:id="rId14"/>
    <p:sldId id="264" r:id="rId15"/>
    <p:sldId id="265" r:id="rId16"/>
    <p:sldId id="266" r:id="rId17"/>
    <p:sldId id="267" r:id="rId18"/>
    <p:sldId id="290"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92" r:id="rId4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0" d="100"/>
          <a:sy n="50" d="100"/>
        </p:scale>
        <p:origin x="1230" y="47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82055EE1-8FD5-4DA4-9838-CDA5FD14A9CF}" type="datetimeFigureOut">
              <a:rPr lang="en-US"/>
              <a:pPr>
                <a:defRPr/>
              </a:pPr>
              <a:t>6/8/2018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panose="020F0502020204030204" pitchFamily="34" charset="0"/>
              </a:defRPr>
            </a:lvl1pPr>
          </a:lstStyle>
          <a:p>
            <a:fld id="{0E74E971-40FC-4288-BACC-967601195FAB}"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en-US" smtClean="0"/>
          </a:p>
        </p:txBody>
      </p:sp>
      <p:sp>
        <p:nvSpPr>
          <p:cNvPr id="43012"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DC06B5F7-A815-4F21-86F5-98A17F58014D}" type="slidenum">
              <a:rPr lang="en-US" altLang="en-US">
                <a:latin typeface="Calibri" panose="020F0502020204030204" pitchFamily="34" charset="0"/>
              </a:rPr>
              <a:pPr eaLnBrk="1" hangingPunct="1"/>
              <a:t>32</a:t>
            </a:fld>
            <a:endParaRPr lang="en-US" altLang="en-US">
              <a:latin typeface="Calibri" panose="020F050202020403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60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en-US" smtClean="0"/>
          </a:p>
        </p:txBody>
      </p:sp>
      <p:sp>
        <p:nvSpPr>
          <p:cNvPr id="44036"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0FE8341-4C11-4C96-AC39-0526CD8A3DC9}" type="slidenum">
              <a:rPr lang="en-US" altLang="en-US">
                <a:latin typeface="Calibri" panose="020F0502020204030204" pitchFamily="34" charset="0"/>
              </a:rPr>
              <a:pPr eaLnBrk="1" hangingPunct="1"/>
              <a:t>33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en-US" smtClean="0"/>
          </a:p>
        </p:txBody>
      </p:sp>
      <p:sp>
        <p:nvSpPr>
          <p:cNvPr id="45060"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6795B09-9EA9-402E-83B5-3D48842846F3}" type="slidenum">
              <a:rPr lang="en-US" altLang="en-US">
                <a:latin typeface="Calibri" panose="020F0502020204030204" pitchFamily="34" charset="0"/>
              </a:rPr>
              <a:pPr eaLnBrk="1" hangingPunct="1"/>
              <a:t>34</a:t>
            </a:fld>
            <a:endParaRPr lang="en-US" altLang="en-US">
              <a:latin typeface="Calibri" panose="020F050202020403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81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fa-IR" altLang="en-US" smtClean="0"/>
          </a:p>
        </p:txBody>
      </p:sp>
      <p:sp>
        <p:nvSpPr>
          <p:cNvPr id="46084" name="Slide Number Placeholder 3"/>
          <p:cNvSpPr>
            <a:spLocks noGrp="1"/>
          </p:cNvSpPr>
          <p:nvPr>
            <p:ph type="sldNum" sz="quarter" idx="5"/>
          </p:nvPr>
        </p:nvSpPr>
        <p:spPr bwMode="auto">
          <a:ln>
            <a:miter lim="800000"/>
            <a:headEnd/>
            <a:tailEnd/>
          </a:ln>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B81A3B1-A6BA-423D-A403-7E2DB37E4FB6}" type="slidenum">
              <a:rPr lang="en-US" altLang="en-US">
                <a:latin typeface="Calibri" panose="020F0502020204030204" pitchFamily="34" charset="0"/>
              </a:rPr>
              <a:pPr eaLnBrk="1" hangingPunct="1"/>
              <a:t>35</a:t>
            </a:fld>
            <a:endParaRPr lang="en-US" altLang="en-US">
              <a:latin typeface="Calibri" panose="020F050202020403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audio" Target="../media/audio1.wav"/><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audio" Target="../media/audio1.wav"/><Relationship Id="rId1" Type="http://schemas.openxmlformats.org/officeDocument/2006/relationships/themeOverride" Target="../theme/themeOverride2.xml"/></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bwMode="ltGray">
          <a:xfrm>
            <a:off x="0" y="0"/>
            <a:ext cx="9144000" cy="513556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5127625"/>
            <a:ext cx="9144000" cy="46038"/>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ctrTitle"/>
          </p:nvPr>
        </p:nvSpPr>
        <p:spPr>
          <a:xfrm>
            <a:off x="685800" y="3355848"/>
            <a:ext cx="8077200" cy="1673352"/>
          </a:xfrm>
        </p:spPr>
        <p:txBody>
          <a:bodyPr tIns="0" bIns="0" anchor="t"/>
          <a:lstStyle>
            <a:lvl1pPr algn="l">
              <a:defRPr sz="4700" b="1"/>
            </a:lvl1pPr>
            <a:extLst/>
          </a:lstStyle>
          <a:p>
            <a:r>
              <a:rPr lang="en-US" smtClean="0"/>
              <a:t>Click to edit Master title style</a:t>
            </a:r>
            <a:endParaRPr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lang="en-US" smtClean="0"/>
              <a:t>Click to edit Master subtitle style</a:t>
            </a:r>
            <a:endParaRPr lang="en-US"/>
          </a:p>
        </p:txBody>
      </p:sp>
      <p:sp>
        <p:nvSpPr>
          <p:cNvPr id="6" name="Date Placeholder 3"/>
          <p:cNvSpPr>
            <a:spLocks noGrp="1"/>
          </p:cNvSpPr>
          <p:nvPr>
            <p:ph type="dt" sz="half" idx="10"/>
          </p:nvPr>
        </p:nvSpPr>
        <p:spPr/>
        <p:txBody>
          <a:bodyPr/>
          <a:lstStyle>
            <a:lvl1pPr>
              <a:defRPr/>
            </a:lvl1pPr>
          </a:lstStyle>
          <a:p>
            <a:pPr>
              <a:defRPr/>
            </a:pPr>
            <a:fld id="{CC2A3150-8045-4165-9724-C6D8DDD5499C}" type="datetime1">
              <a:rPr lang="en-US"/>
              <a:pPr>
                <a:defRPr/>
              </a:pPr>
              <a:t>6/8/2018</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8" name="Slide Number Placeholder 5"/>
          <p:cNvSpPr>
            <a:spLocks noGrp="1"/>
          </p:cNvSpPr>
          <p:nvPr>
            <p:ph type="sldNum" sz="quarter" idx="12"/>
          </p:nvPr>
        </p:nvSpPr>
        <p:spPr/>
        <p:txBody>
          <a:bodyPr/>
          <a:lstStyle>
            <a:lvl1pPr>
              <a:defRPr>
                <a:solidFill>
                  <a:srgbClr val="FFFFFF"/>
                </a:solidFill>
              </a:defRPr>
            </a:lvl1pPr>
          </a:lstStyle>
          <a:p>
            <a:fld id="{F751C57E-7912-49A7-93FC-2EE5458FAAF3}" type="slidenum">
              <a:rPr lang="en-US" altLang="en-US"/>
              <a:pPr/>
              <a:t>‹#›</a:t>
            </a:fld>
            <a:endParaRPr lang="en-US" altLang="en-US"/>
          </a:p>
        </p:txBody>
      </p:sp>
    </p:spTree>
    <p:extLst>
      <p:ext uri="{BB962C8B-B14F-4D97-AF65-F5344CB8AC3E}">
        <p14:creationId xmlns:p14="http://schemas.microsoft.com/office/powerpoint/2010/main" val="1862842886"/>
      </p:ext>
    </p:extLst>
  </p:cSld>
  <p:clrMapOvr>
    <a:overrideClrMapping bg1="dk1" tx1="lt1" bg2="dk2" tx2="lt2" accent1="accent1" accent2="accent2" accent3="accent3" accent4="accent4" accent5="accent5" accent6="accent6" hlink="hlink" folHlink="folHlink"/>
  </p:clrMapOvr>
  <p:transition>
    <p:newsflash/>
    <p:sndAc>
      <p:stSnd>
        <p:snd r:embed="rId2" name="wind.wav"/>
      </p:stSnd>
    </p:sndAc>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D8DF061-2E03-42EF-802A-CC97455E08B6}" type="datetime1">
              <a:rPr lang="en-US"/>
              <a:pPr>
                <a:defRPr/>
              </a:pPr>
              <a:t>6/8/2018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6" name="Slide Number Placeholder 5"/>
          <p:cNvSpPr>
            <a:spLocks noGrp="1"/>
          </p:cNvSpPr>
          <p:nvPr>
            <p:ph type="sldNum" sz="quarter" idx="12"/>
          </p:nvPr>
        </p:nvSpPr>
        <p:spPr/>
        <p:txBody>
          <a:bodyPr/>
          <a:lstStyle>
            <a:lvl1pPr>
              <a:defRPr/>
            </a:lvl1pPr>
          </a:lstStyle>
          <a:p>
            <a:fld id="{AFC7DCF2-F44F-4278-8A57-F3AFFFCFBCE0}" type="slidenum">
              <a:rPr lang="en-US" altLang="en-US"/>
              <a:pPr/>
              <a:t>‹#›</a:t>
            </a:fld>
            <a:endParaRPr lang="en-US" altLang="en-US"/>
          </a:p>
        </p:txBody>
      </p:sp>
    </p:spTree>
    <p:extLst>
      <p:ext uri="{BB962C8B-B14F-4D97-AF65-F5344CB8AC3E}">
        <p14:creationId xmlns:p14="http://schemas.microsoft.com/office/powerpoint/2010/main" val="3419057022"/>
      </p:ext>
    </p:extLst>
  </p:cSld>
  <p:clrMapOvr>
    <a:masterClrMapping/>
  </p:clrMapOvr>
  <p:transition>
    <p:newsflash/>
    <p:sndAc>
      <p:stSnd>
        <p:snd r:embed="rId1" name="wind.wav"/>
      </p:stSnd>
    </p:sndAc>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4" name="Rectangle 3"/>
          <p:cNvSpPr/>
          <p:nvPr/>
        </p:nvSpPr>
        <p:spPr bwMode="invGray">
          <a:xfrm>
            <a:off x="6599238" y="0"/>
            <a:ext cx="46037"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ltGray">
          <a:xfrm>
            <a:off x="6648450" y="0"/>
            <a:ext cx="2514600"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Vertical Title 1"/>
          <p:cNvSpPr>
            <a:spLocks noGrp="1"/>
          </p:cNvSpPr>
          <p:nvPr>
            <p:ph type="title" orient="vert"/>
          </p:nvPr>
        </p:nvSpPr>
        <p:spPr>
          <a:xfrm>
            <a:off x="6781800" y="274640"/>
            <a:ext cx="19050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304800"/>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a:lvl1pPr>
          </a:lstStyle>
          <a:p>
            <a:pPr>
              <a:defRPr/>
            </a:pPr>
            <a:fld id="{9C66109A-5ED6-4C37-A1E6-8E875EA08A59}" type="datetime1">
              <a:rPr lang="en-US"/>
              <a:pPr>
                <a:defRPr/>
              </a:pPr>
              <a:t>6/8/2018</a:t>
            </a:fld>
            <a:endParaRPr lang="en-US" dirty="0"/>
          </a:p>
        </p:txBody>
      </p:sp>
      <p:sp>
        <p:nvSpPr>
          <p:cNvPr id="7" name="Footer Placeholder 4"/>
          <p:cNvSpPr>
            <a:spLocks noGrp="1"/>
          </p:cNvSpPr>
          <p:nvPr>
            <p:ph type="ftr" sz="quarter" idx="11"/>
          </p:nvPr>
        </p:nvSpPr>
        <p:spPr>
          <a:xfrm>
            <a:off x="2640013" y="6376988"/>
            <a:ext cx="3836987" cy="365125"/>
          </a:xfrm>
        </p:spPr>
        <p:txBody>
          <a:bodyPr/>
          <a:lstStyle>
            <a:lvl1pPr>
              <a:defRPr/>
            </a:lvl1pPr>
          </a:lstStyle>
          <a:p>
            <a:pPr>
              <a:defRPr/>
            </a:pPr>
            <a:r>
              <a:rPr lang="fa-IR"/>
              <a:t>امیر مشعلی فیروزی</a:t>
            </a:r>
            <a:endParaRPr lang="en-US" dirty="0"/>
          </a:p>
        </p:txBody>
      </p:sp>
      <p:sp>
        <p:nvSpPr>
          <p:cNvPr id="8" name="Slide Number Placeholder 5"/>
          <p:cNvSpPr>
            <a:spLocks noGrp="1"/>
          </p:cNvSpPr>
          <p:nvPr>
            <p:ph type="sldNum" sz="quarter" idx="12"/>
          </p:nvPr>
        </p:nvSpPr>
        <p:spPr/>
        <p:txBody>
          <a:bodyPr/>
          <a:lstStyle>
            <a:lvl1pPr>
              <a:defRPr/>
            </a:lvl1pPr>
          </a:lstStyle>
          <a:p>
            <a:fld id="{8B13DBC5-53E6-4DD0-8695-878C9B78145F}" type="slidenum">
              <a:rPr lang="en-US" altLang="en-US"/>
              <a:pPr/>
              <a:t>‹#›</a:t>
            </a:fld>
            <a:endParaRPr lang="en-US" altLang="en-US"/>
          </a:p>
        </p:txBody>
      </p:sp>
    </p:spTree>
    <p:extLst>
      <p:ext uri="{BB962C8B-B14F-4D97-AF65-F5344CB8AC3E}">
        <p14:creationId xmlns:p14="http://schemas.microsoft.com/office/powerpoint/2010/main" val="688156810"/>
      </p:ext>
    </p:extLst>
  </p:cSld>
  <p:clrMapOvr>
    <a:masterClrMapping/>
  </p:clrMapOvr>
  <p:transition>
    <p:newsflash/>
    <p:sndAc>
      <p:stSnd>
        <p:snd r:embed="rId1" name="wind.wav"/>
      </p:stSnd>
    </p:sndAc>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DEBA8E5-BD1F-43FF-AAD7-0A091AB90C59}" type="datetime1">
              <a:rPr lang="en-US"/>
              <a:pPr>
                <a:defRPr/>
              </a:pPr>
              <a:t>6/8/2018</a:t>
            </a:fld>
            <a:endParaRPr lang="en-US" dirty="0"/>
          </a:p>
        </p:txBody>
      </p:sp>
      <p:sp>
        <p:nvSpPr>
          <p:cNvPr id="5"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6" name="Slide Number Placeholder 5"/>
          <p:cNvSpPr>
            <a:spLocks noGrp="1"/>
          </p:cNvSpPr>
          <p:nvPr>
            <p:ph type="sldNum" sz="quarter" idx="12"/>
          </p:nvPr>
        </p:nvSpPr>
        <p:spPr/>
        <p:txBody>
          <a:bodyPr/>
          <a:lstStyle>
            <a:lvl1pPr>
              <a:defRPr/>
            </a:lvl1pPr>
          </a:lstStyle>
          <a:p>
            <a:fld id="{7D854DF9-8E79-43EB-A473-4406B9AE7D83}" type="slidenum">
              <a:rPr lang="en-US" altLang="en-US"/>
              <a:pPr/>
              <a:t>‹#›</a:t>
            </a:fld>
            <a:endParaRPr lang="en-US" altLang="en-US"/>
          </a:p>
        </p:txBody>
      </p:sp>
    </p:spTree>
    <p:extLst>
      <p:ext uri="{BB962C8B-B14F-4D97-AF65-F5344CB8AC3E}">
        <p14:creationId xmlns:p14="http://schemas.microsoft.com/office/powerpoint/2010/main" val="984354549"/>
      </p:ext>
    </p:extLst>
  </p:cSld>
  <p:clrMapOvr>
    <a:masterClrMapping/>
  </p:clrMapOvr>
  <p:transition>
    <p:newsflash/>
    <p:sndAc>
      <p:stSnd>
        <p:snd r:embed="rId1" name="wind.wav"/>
      </p:stSnd>
    </p:sndAc>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4" name="Rectangle 3"/>
          <p:cNvSpPr/>
          <p:nvPr/>
        </p:nvSpPr>
        <p:spPr bwMode="ltGray">
          <a:xfrm>
            <a:off x="0" y="0"/>
            <a:ext cx="9144000" cy="26019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5" name="Rectangle 4"/>
          <p:cNvSpPr/>
          <p:nvPr/>
        </p:nvSpPr>
        <p:spPr bwMode="invGray">
          <a:xfrm>
            <a:off x="0" y="2601913"/>
            <a:ext cx="9144000" cy="46037"/>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749808" y="118872"/>
            <a:ext cx="8013192" cy="1636776"/>
          </a:xfrm>
        </p:spPr>
        <p:txBody>
          <a:bodyPr tIns="0" rIns="91440" bIns="0" anchor="b"/>
          <a:lstStyle>
            <a:lvl1pPr algn="l">
              <a:defRPr sz="4700" b="1" cap="none" baseline="0"/>
            </a:lvl1pPr>
            <a:extLst/>
          </a:lstStyle>
          <a:p>
            <a:r>
              <a:rPr lang="en-US" smtClean="0"/>
              <a:t>Click to edit Master title style</a:t>
            </a:r>
            <a:endParaRPr lang="en-US"/>
          </a:p>
        </p:txBody>
      </p:sp>
      <p:sp>
        <p:nvSpPr>
          <p:cNvPr id="3" name="Text Placeholder 2"/>
          <p:cNvSpPr>
            <a:spLocks noGrp="1"/>
          </p:cNvSpPr>
          <p:nvPr>
            <p:ph type="body" idx="1"/>
          </p:nvPr>
        </p:nvSpPr>
        <p:spPr>
          <a:xfrm>
            <a:off x="740664" y="1828800"/>
            <a:ext cx="8022336" cy="685800"/>
          </a:xfrm>
        </p:spPr>
        <p:txBody>
          <a:bodyPr lIns="146304" tIns="0" rIns="45720" bIns="0"/>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a:r>
              <a:rPr lang="en-US" smtClean="0"/>
              <a:t>Click to edit Master text styles</a:t>
            </a:r>
          </a:p>
        </p:txBody>
      </p:sp>
      <p:sp>
        <p:nvSpPr>
          <p:cNvPr id="6" name="Date Placeholder 3"/>
          <p:cNvSpPr>
            <a:spLocks noGrp="1"/>
          </p:cNvSpPr>
          <p:nvPr>
            <p:ph type="dt" sz="half" idx="10"/>
          </p:nvPr>
        </p:nvSpPr>
        <p:spPr/>
        <p:txBody>
          <a:bodyPr/>
          <a:lstStyle>
            <a:lvl1pPr>
              <a:defRPr/>
            </a:lvl1pPr>
          </a:lstStyle>
          <a:p>
            <a:pPr>
              <a:defRPr/>
            </a:pPr>
            <a:fld id="{3D7020B0-7036-4E7C-93EC-E95C8A9BACF8}" type="datetime1">
              <a:rPr lang="en-US"/>
              <a:pPr>
                <a:defRPr/>
              </a:pPr>
              <a:t>6/8/2018</a:t>
            </a:fld>
            <a:endParaRPr lang="en-US" dirty="0"/>
          </a:p>
        </p:txBody>
      </p:sp>
      <p:sp>
        <p:nvSpPr>
          <p:cNvPr id="7"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8" name="Slide Number Placeholder 5"/>
          <p:cNvSpPr>
            <a:spLocks noGrp="1"/>
          </p:cNvSpPr>
          <p:nvPr>
            <p:ph type="sldNum" sz="quarter" idx="12"/>
          </p:nvPr>
        </p:nvSpPr>
        <p:spPr/>
        <p:txBody>
          <a:bodyPr/>
          <a:lstStyle>
            <a:lvl1pPr>
              <a:defRPr>
                <a:solidFill>
                  <a:srgbClr val="FFFFFF"/>
                </a:solidFill>
              </a:defRPr>
            </a:lvl1pPr>
          </a:lstStyle>
          <a:p>
            <a:fld id="{8E6CF3F2-BA53-4432-BD4E-19074468FF78}" type="slidenum">
              <a:rPr lang="en-US" altLang="en-US"/>
              <a:pPr/>
              <a:t>‹#›</a:t>
            </a:fld>
            <a:endParaRPr lang="en-US" altLang="en-US"/>
          </a:p>
        </p:txBody>
      </p:sp>
    </p:spTree>
    <p:extLst>
      <p:ext uri="{BB962C8B-B14F-4D97-AF65-F5344CB8AC3E}">
        <p14:creationId xmlns:p14="http://schemas.microsoft.com/office/powerpoint/2010/main" val="2438654282"/>
      </p:ext>
    </p:extLst>
  </p:cSld>
  <p:clrMapOvr>
    <a:overrideClrMapping bg1="dk1" tx1="lt1" bg2="dk2" tx2="lt2" accent1="accent1" accent2="accent2" accent3="accent3" accent4="accent4" accent5="accent5" accent6="accent6" hlink="hlink" folHlink="folHlink"/>
  </p:clrMapOvr>
  <p:transition>
    <p:newsflash/>
    <p:sndAc>
      <p:stSnd>
        <p:snd r:embed="rId2" name="wind.wav"/>
      </p:stSnd>
    </p:sndAc>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6A03410-F932-49FD-88BC-88B4A69A1F77}" type="datetime1">
              <a:rPr lang="en-US"/>
              <a:pPr>
                <a:defRPr/>
              </a:pPr>
              <a:t>6/8/2018</a:t>
            </a:fld>
            <a:endParaRPr lang="en-US" dirty="0"/>
          </a:p>
        </p:txBody>
      </p:sp>
      <p:sp>
        <p:nvSpPr>
          <p:cNvPr id="6"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7" name="Slide Number Placeholder 5"/>
          <p:cNvSpPr>
            <a:spLocks noGrp="1"/>
          </p:cNvSpPr>
          <p:nvPr>
            <p:ph type="sldNum" sz="quarter" idx="12"/>
          </p:nvPr>
        </p:nvSpPr>
        <p:spPr/>
        <p:txBody>
          <a:bodyPr/>
          <a:lstStyle>
            <a:lvl1pPr>
              <a:defRPr/>
            </a:lvl1pPr>
          </a:lstStyle>
          <a:p>
            <a:fld id="{13A1C2CE-D6AF-4C7F-A44F-7472B693CC7C}" type="slidenum">
              <a:rPr lang="en-US" altLang="en-US"/>
              <a:pPr/>
              <a:t>‹#›</a:t>
            </a:fld>
            <a:endParaRPr lang="en-US" altLang="en-US"/>
          </a:p>
        </p:txBody>
      </p:sp>
    </p:spTree>
    <p:extLst>
      <p:ext uri="{BB962C8B-B14F-4D97-AF65-F5344CB8AC3E}">
        <p14:creationId xmlns:p14="http://schemas.microsoft.com/office/powerpoint/2010/main" val="489988845"/>
      </p:ext>
    </p:extLst>
  </p:cSld>
  <p:clrMapOvr>
    <a:masterClrMapping/>
  </p:clrMapOvr>
  <p:transition>
    <p:newsflash/>
    <p:sndAc>
      <p:stSnd>
        <p:snd r:embed="rId1" name="wind.wav"/>
      </p:stSnd>
    </p:sndAc>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lang="en-US" smtClean="0"/>
              <a:t>Click to edit Master title style</a:t>
            </a:r>
            <a:endParaRPr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a:r>
              <a:rPr lang="en-US"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2D7FE534-EEE2-4D5B-8EB4-57A054BE6733}" type="datetime1">
              <a:rPr lang="en-US"/>
              <a:pPr>
                <a:defRPr/>
              </a:pPr>
              <a:t>6/8/2018</a:t>
            </a:fld>
            <a:endParaRPr lang="en-US" dirty="0"/>
          </a:p>
        </p:txBody>
      </p:sp>
      <p:sp>
        <p:nvSpPr>
          <p:cNvPr id="8"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9" name="Slide Number Placeholder 5"/>
          <p:cNvSpPr>
            <a:spLocks noGrp="1"/>
          </p:cNvSpPr>
          <p:nvPr>
            <p:ph type="sldNum" sz="quarter" idx="12"/>
          </p:nvPr>
        </p:nvSpPr>
        <p:spPr/>
        <p:txBody>
          <a:bodyPr/>
          <a:lstStyle>
            <a:lvl1pPr>
              <a:defRPr/>
            </a:lvl1pPr>
          </a:lstStyle>
          <a:p>
            <a:fld id="{605542DE-B907-45BF-90F7-21991CEDA406}" type="slidenum">
              <a:rPr lang="en-US" altLang="en-US"/>
              <a:pPr/>
              <a:t>‹#›</a:t>
            </a:fld>
            <a:endParaRPr lang="en-US" altLang="en-US"/>
          </a:p>
        </p:txBody>
      </p:sp>
    </p:spTree>
    <p:extLst>
      <p:ext uri="{BB962C8B-B14F-4D97-AF65-F5344CB8AC3E}">
        <p14:creationId xmlns:p14="http://schemas.microsoft.com/office/powerpoint/2010/main" val="2360130181"/>
      </p:ext>
    </p:extLst>
  </p:cSld>
  <p:clrMapOvr>
    <a:masterClrMapping/>
  </p:clrMapOvr>
  <p:transition>
    <p:newsflash/>
    <p:sndAc>
      <p:stSnd>
        <p:snd r:embed="rId1" name="wind.wav"/>
      </p:stSnd>
    </p:sndAc>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AAC8C143-925F-496F-ACE5-C98AA8A57121}" type="datetime1">
              <a:rPr lang="en-US"/>
              <a:pPr>
                <a:defRPr/>
              </a:pPr>
              <a:t>6/8/2018</a:t>
            </a:fld>
            <a:endParaRPr lang="en-US" dirty="0"/>
          </a:p>
        </p:txBody>
      </p:sp>
      <p:sp>
        <p:nvSpPr>
          <p:cNvPr id="4" name="Footer Placeholder 4"/>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5" name="Slide Number Placeholder 5"/>
          <p:cNvSpPr>
            <a:spLocks noGrp="1"/>
          </p:cNvSpPr>
          <p:nvPr>
            <p:ph type="sldNum" sz="quarter" idx="12"/>
          </p:nvPr>
        </p:nvSpPr>
        <p:spPr/>
        <p:txBody>
          <a:bodyPr/>
          <a:lstStyle>
            <a:lvl1pPr>
              <a:defRPr/>
            </a:lvl1pPr>
          </a:lstStyle>
          <a:p>
            <a:fld id="{4EB6D76E-18C8-4E01-961C-A3463BED664D}" type="slidenum">
              <a:rPr lang="en-US" altLang="en-US"/>
              <a:pPr/>
              <a:t>‹#›</a:t>
            </a:fld>
            <a:endParaRPr lang="en-US" altLang="en-US"/>
          </a:p>
        </p:txBody>
      </p:sp>
    </p:spTree>
    <p:extLst>
      <p:ext uri="{BB962C8B-B14F-4D97-AF65-F5344CB8AC3E}">
        <p14:creationId xmlns:p14="http://schemas.microsoft.com/office/powerpoint/2010/main" val="222175004"/>
      </p:ext>
    </p:extLst>
  </p:cSld>
  <p:clrMapOvr>
    <a:masterClrMapping/>
  </p:clrMapOvr>
  <p:transition>
    <p:newsflash/>
    <p:sndAc>
      <p:stSnd>
        <p:snd r:embed="rId1" name="wind.wav"/>
      </p:stSnd>
    </p:sndAc>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pPr>
              <a:defRPr/>
            </a:pPr>
            <a:fld id="{BCB97025-E5FE-4852-9465-37C8A6720C74}" type="datetime1">
              <a:rPr lang="en-US"/>
              <a:pPr>
                <a:defRPr/>
              </a:pPr>
              <a:t>6/8/2018</a:t>
            </a:fld>
            <a:endParaRPr lang="en-US" dirty="0"/>
          </a:p>
        </p:txBody>
      </p:sp>
      <p:sp>
        <p:nvSpPr>
          <p:cNvPr id="3" name="Footer Placeholder 2"/>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4" name="Slide Number Placeholder 3"/>
          <p:cNvSpPr>
            <a:spLocks noGrp="1"/>
          </p:cNvSpPr>
          <p:nvPr>
            <p:ph type="sldNum" sz="quarter" idx="12"/>
          </p:nvPr>
        </p:nvSpPr>
        <p:spPr/>
        <p:txBody>
          <a:bodyPr/>
          <a:lstStyle>
            <a:lvl1pPr>
              <a:defRPr/>
            </a:lvl1pPr>
          </a:lstStyle>
          <a:p>
            <a:fld id="{8658F7AF-AC5C-4621-8BD2-14A32FD432CE}" type="slidenum">
              <a:rPr lang="en-US" altLang="en-US"/>
              <a:pPr/>
              <a:t>‹#›</a:t>
            </a:fld>
            <a:endParaRPr lang="en-US" altLang="en-US"/>
          </a:p>
        </p:txBody>
      </p:sp>
    </p:spTree>
    <p:extLst>
      <p:ext uri="{BB962C8B-B14F-4D97-AF65-F5344CB8AC3E}">
        <p14:creationId xmlns:p14="http://schemas.microsoft.com/office/powerpoint/2010/main" val="3204914547"/>
      </p:ext>
    </p:extLst>
  </p:cSld>
  <p:clrMapOvr>
    <a:masterClrMapping/>
  </p:clrMapOvr>
  <p:transition>
    <p:newsflash/>
    <p:sndAc>
      <p:stSnd>
        <p:snd r:embed="rId1" name="wind.wav"/>
      </p:stSnd>
    </p:sndAc>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5" name="Rectangle 4"/>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invGray">
          <a:xfrm>
            <a:off x="2855913" y="0"/>
            <a:ext cx="46037" cy="145415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167838" y="152400"/>
            <a:ext cx="2523744"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p:txBody>
          <a:bodyPr/>
          <a:lstStyle>
            <a:lvl1pPr>
              <a:defRPr/>
            </a:lvl1pPr>
          </a:lstStyle>
          <a:p>
            <a:pPr>
              <a:defRPr/>
            </a:pPr>
            <a:fld id="{298A421A-616A-4B5E-A6FC-5298CF6F8259}" type="datetime1">
              <a:rPr lang="en-US"/>
              <a:pPr>
                <a:defRPr/>
              </a:pPr>
              <a:t>6/8/2018</a:t>
            </a:fld>
            <a:endParaRPr lang="en-US" dirty="0"/>
          </a:p>
        </p:txBody>
      </p:sp>
      <p:sp>
        <p:nvSpPr>
          <p:cNvPr id="8" name="Footer Placeholder 5"/>
          <p:cNvSpPr>
            <a:spLocks noGrp="1"/>
          </p:cNvSpPr>
          <p:nvPr>
            <p:ph type="ftr" sz="quarter" idx="11"/>
          </p:nvPr>
        </p:nvSpPr>
        <p:spPr/>
        <p:txBody>
          <a:bodyPr/>
          <a:lstStyle>
            <a:lvl1pPr>
              <a:defRPr/>
            </a:lvl1pPr>
          </a:lstStyle>
          <a:p>
            <a:pPr>
              <a:defRPr/>
            </a:pPr>
            <a:r>
              <a:rPr lang="fa-IR"/>
              <a:t>امیر مشعلی فیروزی</a:t>
            </a:r>
            <a:endParaRPr lang="en-US" dirty="0"/>
          </a:p>
        </p:txBody>
      </p:sp>
      <p:sp>
        <p:nvSpPr>
          <p:cNvPr id="9" name="Slide Number Placeholder 6"/>
          <p:cNvSpPr>
            <a:spLocks noGrp="1"/>
          </p:cNvSpPr>
          <p:nvPr>
            <p:ph type="sldNum" sz="quarter" idx="12"/>
          </p:nvPr>
        </p:nvSpPr>
        <p:spPr/>
        <p:txBody>
          <a:bodyPr/>
          <a:lstStyle>
            <a:lvl1pPr>
              <a:defRPr/>
            </a:lvl1pPr>
          </a:lstStyle>
          <a:p>
            <a:fld id="{B4A5F192-888D-43A7-9DCF-1365F3054614}" type="slidenum">
              <a:rPr lang="en-US" altLang="en-US"/>
              <a:pPr/>
              <a:t>‹#›</a:t>
            </a:fld>
            <a:endParaRPr lang="en-US" altLang="en-US"/>
          </a:p>
        </p:txBody>
      </p:sp>
    </p:spTree>
    <p:extLst>
      <p:ext uri="{BB962C8B-B14F-4D97-AF65-F5344CB8AC3E}">
        <p14:creationId xmlns:p14="http://schemas.microsoft.com/office/powerpoint/2010/main" val="2890984763"/>
      </p:ext>
    </p:extLst>
  </p:cSld>
  <p:clrMapOvr>
    <a:masterClrMapping/>
  </p:clrMapOvr>
  <p:transition>
    <p:newsflash/>
    <p:sndAc>
      <p:stSnd>
        <p:snd r:embed="rId1" name="wind.wav"/>
      </p:stSnd>
    </p:sndAc>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6" name="Rectangle 5"/>
          <p:cNvSpPr/>
          <p:nvPr/>
        </p:nvSpPr>
        <p:spPr bwMode="invGray">
          <a:xfrm>
            <a:off x="2855913" y="0"/>
            <a:ext cx="46037"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lang="en-US" smtClean="0"/>
              <a:t>Click to edit Master title style</a:t>
            </a:r>
            <a:endParaRPr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pPr lvl="0"/>
            <a:r>
              <a:rPr lang="en-US" noProof="0" dirty="0" smtClean="0"/>
              <a:t>Click icon to add picture</a:t>
            </a:r>
            <a:endParaRPr lang="en-US" noProof="0"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a:r>
              <a:rPr lang="en-US" smtClean="0"/>
              <a:t>Click to edit Master text styles</a:t>
            </a:r>
          </a:p>
        </p:txBody>
      </p:sp>
      <p:sp>
        <p:nvSpPr>
          <p:cNvPr id="7" name="Date Placeholder 4"/>
          <p:cNvSpPr>
            <a:spLocks noGrp="1"/>
          </p:cNvSpPr>
          <p:nvPr>
            <p:ph type="dt" sz="half" idx="10"/>
          </p:nvPr>
        </p:nvSpPr>
        <p:spPr>
          <a:xfrm>
            <a:off x="165100" y="1169988"/>
            <a:ext cx="2522538" cy="201612"/>
          </a:xfrm>
        </p:spPr>
        <p:txBody>
          <a:bodyPr/>
          <a:lstStyle>
            <a:lvl1pPr>
              <a:defRPr/>
            </a:lvl1pPr>
          </a:lstStyle>
          <a:p>
            <a:pPr>
              <a:defRPr/>
            </a:pPr>
            <a:fld id="{138D3924-90E2-43E6-8230-129FC6FCCDAF}" type="datetime1">
              <a:rPr lang="en-US"/>
              <a:pPr>
                <a:defRPr/>
              </a:pPr>
              <a:t>6/8/2018</a:t>
            </a:fld>
            <a:endParaRPr lang="en-US" dirty="0"/>
          </a:p>
        </p:txBody>
      </p:sp>
      <p:sp>
        <p:nvSpPr>
          <p:cNvPr id="8" name="Footer Placeholder 5"/>
          <p:cNvSpPr>
            <a:spLocks noGrp="1"/>
          </p:cNvSpPr>
          <p:nvPr>
            <p:ph type="ftr" sz="quarter" idx="11"/>
          </p:nvPr>
        </p:nvSpPr>
        <p:spPr>
          <a:xfrm>
            <a:off x="3035300" y="1169988"/>
            <a:ext cx="5194300" cy="201612"/>
          </a:xfrm>
        </p:spPr>
        <p:txBody>
          <a:bodyPr/>
          <a:lstStyle>
            <a:lvl1pPr>
              <a:defRPr>
                <a:solidFill>
                  <a:schemeClr val="bg1">
                    <a:shade val="50000"/>
                  </a:schemeClr>
                </a:solidFill>
              </a:defRPr>
            </a:lvl1pPr>
          </a:lstStyle>
          <a:p>
            <a:pPr>
              <a:defRPr/>
            </a:pPr>
            <a:r>
              <a:rPr lang="fa-IR"/>
              <a:t>امیر مشعلی فیروزی</a:t>
            </a:r>
            <a:endParaRPr lang="en-US" dirty="0"/>
          </a:p>
        </p:txBody>
      </p:sp>
      <p:sp>
        <p:nvSpPr>
          <p:cNvPr id="9" name="Slide Number Placeholder 6"/>
          <p:cNvSpPr>
            <a:spLocks noGrp="1"/>
          </p:cNvSpPr>
          <p:nvPr>
            <p:ph type="sldNum" sz="quarter" idx="12"/>
          </p:nvPr>
        </p:nvSpPr>
        <p:spPr>
          <a:xfrm>
            <a:off x="8339138" y="1169988"/>
            <a:ext cx="733425" cy="201612"/>
          </a:xfrm>
        </p:spPr>
        <p:txBody>
          <a:bodyPr/>
          <a:lstStyle>
            <a:lvl1pPr>
              <a:defRPr/>
            </a:lvl1pPr>
          </a:lstStyle>
          <a:p>
            <a:fld id="{7CF65C6C-D262-4B91-967D-16518AC7420B}" type="slidenum">
              <a:rPr lang="en-US" altLang="en-US"/>
              <a:pPr/>
              <a:t>‹#›</a:t>
            </a:fld>
            <a:endParaRPr lang="en-US" altLang="en-US"/>
          </a:p>
        </p:txBody>
      </p:sp>
    </p:spTree>
    <p:extLst>
      <p:ext uri="{BB962C8B-B14F-4D97-AF65-F5344CB8AC3E}">
        <p14:creationId xmlns:p14="http://schemas.microsoft.com/office/powerpoint/2010/main" val="3929398822"/>
      </p:ext>
    </p:extLst>
  </p:cSld>
  <p:clrMapOvr>
    <a:overrideClrMapping bg1="lt1" tx1="dk1" bg2="lt2" tx2="dk2" accent1="accent1" accent2="accent2" accent3="accent3" accent4="accent4" accent5="accent5" accent6="accent6" hlink="hlink" folHlink="folHlink"/>
  </p:clrMapOvr>
  <p:transition>
    <p:newsflash/>
    <p:sndAc>
      <p:stSnd>
        <p:snd r:embed="rId1" name="wind.wav"/>
      </p:stSnd>
    </p:sndAc>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lum/>
          </a:blip>
          <a:srcRect/>
          <a:stretch>
            <a:fillRect t="-1000" b="-1000"/>
          </a:stretch>
        </a:blipFill>
        <a:effectLst/>
      </p:bgPr>
    </p:bg>
    <p:spTree>
      <p:nvGrpSpPr>
        <p:cNvPr id="1" name=""/>
        <p:cNvGrpSpPr/>
        <p:nvPr/>
      </p:nvGrpSpPr>
      <p:grpSpPr>
        <a:xfrm>
          <a:off x="0" y="0"/>
          <a:ext cx="0" cy="0"/>
          <a:chOff x="0" y="0"/>
          <a:chExt cx="0" cy="0"/>
        </a:xfrm>
      </p:grpSpPr>
      <p:sp>
        <p:nvSpPr>
          <p:cNvPr id="10" name="Rectangle 9"/>
          <p:cNvSpPr/>
          <p:nvPr/>
        </p:nvSpPr>
        <p:spPr bwMode="invGray">
          <a:xfrm>
            <a:off x="0" y="1436688"/>
            <a:ext cx="9144000" cy="4445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7" name="Rectangle 6"/>
          <p:cNvSpPr/>
          <p:nvPr/>
        </p:nvSpPr>
        <p:spPr bwMode="ltGray">
          <a:xfrm>
            <a:off x="0" y="0"/>
            <a:ext cx="9144000" cy="143351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dirty="0"/>
          </a:p>
        </p:txBody>
      </p:sp>
      <p:sp>
        <p:nvSpPr>
          <p:cNvPr id="2" name="Title Placeholder 1"/>
          <p:cNvSpPr>
            <a:spLocks noGrp="1"/>
          </p:cNvSpPr>
          <p:nvPr>
            <p:ph type="title"/>
          </p:nvPr>
        </p:nvSpPr>
        <p:spPr>
          <a:xfrm>
            <a:off x="457200" y="152400"/>
            <a:ext cx="8229600" cy="1250950"/>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p>
            <a:r>
              <a:rPr lang="en-US" smtClean="0"/>
              <a:t>Click to edit Master title style</a:t>
            </a:r>
            <a:endParaRPr lang="en-US"/>
          </a:p>
        </p:txBody>
      </p:sp>
      <p:sp>
        <p:nvSpPr>
          <p:cNvPr id="1029" name="Text Placeholder 2"/>
          <p:cNvSpPr>
            <a:spLocks noGrp="1"/>
          </p:cNvSpPr>
          <p:nvPr>
            <p:ph type="body" idx="1"/>
          </p:nvPr>
        </p:nvSpPr>
        <p:spPr bwMode="auto">
          <a:xfrm>
            <a:off x="457200" y="1774825"/>
            <a:ext cx="8229600" cy="4625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54864" tIns="9144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477000"/>
            <a:ext cx="2133600" cy="274638"/>
          </a:xfrm>
          <a:prstGeom prst="rect">
            <a:avLst/>
          </a:prstGeom>
        </p:spPr>
        <p:txBody>
          <a:bodyPr vert="horz" lIns="109728"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fld id="{F6FF637A-BE9D-4C28-B072-3BBD661EF534}" type="datetime1">
              <a:rPr lang="en-US"/>
              <a:pPr>
                <a:defRPr/>
              </a:pPr>
              <a:t>6/8/2018</a:t>
            </a:fld>
            <a:endParaRPr lang="en-US" dirty="0"/>
          </a:p>
        </p:txBody>
      </p:sp>
      <p:sp>
        <p:nvSpPr>
          <p:cNvPr id="5" name="Footer Placeholder 4"/>
          <p:cNvSpPr>
            <a:spLocks noGrp="1"/>
          </p:cNvSpPr>
          <p:nvPr>
            <p:ph type="ftr" sz="quarter" idx="3"/>
          </p:nvPr>
        </p:nvSpPr>
        <p:spPr>
          <a:xfrm>
            <a:off x="2640013" y="6477000"/>
            <a:ext cx="5508625" cy="274638"/>
          </a:xfrm>
          <a:prstGeom prst="rect">
            <a:avLst/>
          </a:prstGeom>
        </p:spPr>
        <p:txBody>
          <a:bodyPr vert="horz" lIns="45720" rIns="45720" bIns="0" rtlCol="0" anchor="b"/>
          <a:lstStyle>
            <a:lvl1pPr algn="l" eaLnBrk="1" fontAlgn="auto" latinLnBrk="0" hangingPunct="1">
              <a:spcBef>
                <a:spcPts val="0"/>
              </a:spcBef>
              <a:spcAft>
                <a:spcPts val="0"/>
              </a:spcAft>
              <a:defRPr kumimoji="0" sz="1200">
                <a:solidFill>
                  <a:schemeClr val="tx1">
                    <a:tint val="95000"/>
                  </a:schemeClr>
                </a:solidFill>
                <a:latin typeface="+mn-lt"/>
                <a:cs typeface="+mn-cs"/>
              </a:defRPr>
            </a:lvl1pPr>
            <a:extLst/>
          </a:lstStyle>
          <a:p>
            <a:pPr>
              <a:defRPr/>
            </a:pPr>
            <a:r>
              <a:rPr lang="fa-IR"/>
              <a:t>امیر مشعلی فیروزی</a:t>
            </a:r>
            <a:endParaRPr lang="en-US" dirty="0"/>
          </a:p>
        </p:txBody>
      </p:sp>
      <p:sp>
        <p:nvSpPr>
          <p:cNvPr id="6" name="Slide Number Placeholder 5"/>
          <p:cNvSpPr>
            <a:spLocks noGrp="1"/>
          </p:cNvSpPr>
          <p:nvPr>
            <p:ph type="sldNum" sz="quarter" idx="4"/>
          </p:nvPr>
        </p:nvSpPr>
        <p:spPr>
          <a:xfrm>
            <a:off x="8204200" y="6477000"/>
            <a:ext cx="733425" cy="274638"/>
          </a:xfrm>
          <a:prstGeom prst="rect">
            <a:avLst/>
          </a:prstGeom>
        </p:spPr>
        <p:txBody>
          <a:bodyPr vert="horz" wrap="square" lIns="91440" tIns="45720" rIns="91440" bIns="0" numCol="1" anchor="b" anchorCtr="0" compatLnSpc="1">
            <a:prstTxWarp prst="textNoShape">
              <a:avLst/>
            </a:prstTxWarp>
          </a:bodyPr>
          <a:lstStyle>
            <a:lvl1pPr algn="r">
              <a:defRPr sz="1200">
                <a:solidFill>
                  <a:srgbClr val="3F3F3F"/>
                </a:solidFill>
                <a:latin typeface="Corbel" panose="020B0503020204020204" pitchFamily="34" charset="0"/>
              </a:defRPr>
            </a:lvl1pPr>
          </a:lstStyle>
          <a:p>
            <a:fld id="{67BC9C11-40B7-4D06-BC3A-1484F29D1319}"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785" r:id="rId1"/>
    <p:sldLayoutId id="2147483780" r:id="rId2"/>
    <p:sldLayoutId id="2147483786" r:id="rId3"/>
    <p:sldLayoutId id="2147483781" r:id="rId4"/>
    <p:sldLayoutId id="2147483782" r:id="rId5"/>
    <p:sldLayoutId id="2147483783" r:id="rId6"/>
    <p:sldLayoutId id="2147483787" r:id="rId7"/>
    <p:sldLayoutId id="2147483788" r:id="rId8"/>
    <p:sldLayoutId id="2147483789" r:id="rId9"/>
    <p:sldLayoutId id="2147483784" r:id="rId10"/>
    <p:sldLayoutId id="2147483790" r:id="rId11"/>
  </p:sldLayoutIdLst>
  <p:transition>
    <p:newsflash/>
    <p:sndAc>
      <p:stSnd>
        <p:snd r:embed="rId13" name="wind.wav"/>
      </p:stSnd>
    </p:sndAc>
  </p:transition>
  <p:hf hdr="0" ftr="0" dt="0"/>
  <p:txStyles>
    <p:titleStyle>
      <a:lvl1pPr algn="l" rtl="0" eaLnBrk="0" fontAlgn="base" hangingPunct="0">
        <a:spcBef>
          <a:spcPct val="0"/>
        </a:spcBef>
        <a:spcAft>
          <a:spcPct val="0"/>
        </a:spcAft>
        <a:defRPr sz="4500" b="1" kern="1200">
          <a:solidFill>
            <a:srgbClr val="FFC800"/>
          </a:solidFill>
          <a:latin typeface="+mj-lt"/>
          <a:ea typeface="+mj-ea"/>
          <a:cs typeface="+mj-cs"/>
        </a:defRPr>
      </a:lvl1pPr>
      <a:lvl2pPr algn="l" rtl="0" eaLnBrk="0" fontAlgn="base" hangingPunct="0">
        <a:spcBef>
          <a:spcPct val="0"/>
        </a:spcBef>
        <a:spcAft>
          <a:spcPct val="0"/>
        </a:spcAft>
        <a:defRPr sz="4500" b="1">
          <a:solidFill>
            <a:srgbClr val="FFC800"/>
          </a:solidFill>
          <a:latin typeface="Corbel" pitchFamily="34" charset="0"/>
        </a:defRPr>
      </a:lvl2pPr>
      <a:lvl3pPr algn="l" rtl="0" eaLnBrk="0" fontAlgn="base" hangingPunct="0">
        <a:spcBef>
          <a:spcPct val="0"/>
        </a:spcBef>
        <a:spcAft>
          <a:spcPct val="0"/>
        </a:spcAft>
        <a:defRPr sz="4500" b="1">
          <a:solidFill>
            <a:srgbClr val="FFC800"/>
          </a:solidFill>
          <a:latin typeface="Corbel" pitchFamily="34" charset="0"/>
        </a:defRPr>
      </a:lvl3pPr>
      <a:lvl4pPr algn="l" rtl="0" eaLnBrk="0" fontAlgn="base" hangingPunct="0">
        <a:spcBef>
          <a:spcPct val="0"/>
        </a:spcBef>
        <a:spcAft>
          <a:spcPct val="0"/>
        </a:spcAft>
        <a:defRPr sz="4500" b="1">
          <a:solidFill>
            <a:srgbClr val="FFC800"/>
          </a:solidFill>
          <a:latin typeface="Corbel" pitchFamily="34" charset="0"/>
        </a:defRPr>
      </a:lvl4pPr>
      <a:lvl5pPr algn="l" rtl="0" eaLnBrk="0" fontAlgn="base" hangingPunct="0">
        <a:spcBef>
          <a:spcPct val="0"/>
        </a:spcBef>
        <a:spcAft>
          <a:spcPct val="0"/>
        </a:spcAft>
        <a:defRPr sz="4500" b="1">
          <a:solidFill>
            <a:srgbClr val="FFC800"/>
          </a:solidFill>
          <a:latin typeface="Corbel" pitchFamily="34" charset="0"/>
        </a:defRPr>
      </a:lvl5pPr>
      <a:lvl6pPr marL="457200" algn="l" rtl="0" fontAlgn="base">
        <a:spcBef>
          <a:spcPct val="0"/>
        </a:spcBef>
        <a:spcAft>
          <a:spcPct val="0"/>
        </a:spcAft>
        <a:defRPr sz="4500" b="1">
          <a:solidFill>
            <a:srgbClr val="FFC800"/>
          </a:solidFill>
          <a:latin typeface="Corbel" pitchFamily="34" charset="0"/>
        </a:defRPr>
      </a:lvl6pPr>
      <a:lvl7pPr marL="914400" algn="l" rtl="0" fontAlgn="base">
        <a:spcBef>
          <a:spcPct val="0"/>
        </a:spcBef>
        <a:spcAft>
          <a:spcPct val="0"/>
        </a:spcAft>
        <a:defRPr sz="4500" b="1">
          <a:solidFill>
            <a:srgbClr val="FFC800"/>
          </a:solidFill>
          <a:latin typeface="Corbel" pitchFamily="34" charset="0"/>
        </a:defRPr>
      </a:lvl7pPr>
      <a:lvl8pPr marL="1371600" algn="l" rtl="0" fontAlgn="base">
        <a:spcBef>
          <a:spcPct val="0"/>
        </a:spcBef>
        <a:spcAft>
          <a:spcPct val="0"/>
        </a:spcAft>
        <a:defRPr sz="4500" b="1">
          <a:solidFill>
            <a:srgbClr val="FFC800"/>
          </a:solidFill>
          <a:latin typeface="Corbel" pitchFamily="34" charset="0"/>
        </a:defRPr>
      </a:lvl8pPr>
      <a:lvl9pPr marL="1828800" algn="l" rtl="0" fontAlgn="base">
        <a:spcBef>
          <a:spcPct val="0"/>
        </a:spcBef>
        <a:spcAft>
          <a:spcPct val="0"/>
        </a:spcAft>
        <a:defRPr sz="4500" b="1">
          <a:solidFill>
            <a:srgbClr val="FFC800"/>
          </a:solidFill>
          <a:latin typeface="Corbel" pitchFamily="34" charset="0"/>
        </a:defRPr>
      </a:lvl9pPr>
      <a:extLst/>
    </p:titleStyle>
    <p:bodyStyle>
      <a:lvl1pPr marL="438150" indent="-319088" algn="l" rtl="0" eaLnBrk="0" fontAlgn="base" hangingPunct="0">
        <a:spcBef>
          <a:spcPct val="0"/>
        </a:spcBef>
        <a:spcAft>
          <a:spcPct val="0"/>
        </a:spcAft>
        <a:buClr>
          <a:schemeClr val="accent1"/>
        </a:buClr>
        <a:buSzPct val="80000"/>
        <a:buFont typeface="Wingdings 2" panose="05020102010507070707" pitchFamily="18" charset="2"/>
        <a:buChar char=""/>
        <a:defRPr sz="3200" kern="1200">
          <a:solidFill>
            <a:schemeClr val="tx1"/>
          </a:solidFill>
          <a:latin typeface="+mn-lt"/>
          <a:ea typeface="+mn-ea"/>
          <a:cs typeface="+mn-cs"/>
        </a:defRPr>
      </a:lvl1pPr>
      <a:lvl2pPr marL="730250" indent="-273050" algn="l" rtl="0" eaLnBrk="0" fontAlgn="base" hangingPunct="0">
        <a:spcBef>
          <a:spcPct val="20000"/>
        </a:spcBef>
        <a:spcAft>
          <a:spcPct val="0"/>
        </a:spcAft>
        <a:buClr>
          <a:schemeClr val="accent2"/>
        </a:buClr>
        <a:buSzPct val="90000"/>
        <a:buFont typeface="Wingdings" panose="05000000000000000000" pitchFamily="2" charset="2"/>
        <a:buChar char=""/>
        <a:defRPr sz="2800" kern="1200">
          <a:solidFill>
            <a:schemeClr val="tx1"/>
          </a:solidFill>
          <a:latin typeface="+mn-lt"/>
          <a:ea typeface="+mn-ea"/>
          <a:cs typeface="+mn-cs"/>
        </a:defRPr>
      </a:lvl2pPr>
      <a:lvl3pPr marL="995363" indent="-228600" algn="l" rtl="0" eaLnBrk="0" fontAlgn="base" hangingPunct="0">
        <a:spcBef>
          <a:spcPct val="20000"/>
        </a:spcBef>
        <a:spcAft>
          <a:spcPct val="0"/>
        </a:spcAft>
        <a:buClr>
          <a:srgbClr val="E66C7D"/>
        </a:buClr>
        <a:buFont typeface="Arial" panose="020B0604020202020204" pitchFamily="34" charset="0"/>
        <a:buChar char="▪"/>
        <a:defRPr sz="2400" kern="1200">
          <a:solidFill>
            <a:schemeClr val="tx1"/>
          </a:solidFill>
          <a:latin typeface="+mn-lt"/>
          <a:ea typeface="+mn-ea"/>
          <a:cs typeface="+mn-cs"/>
        </a:defRPr>
      </a:lvl3pPr>
      <a:lvl4pPr marL="1216025" indent="-182563" algn="l" rtl="0" eaLnBrk="0" fontAlgn="base" hangingPunct="0">
        <a:spcBef>
          <a:spcPct val="20000"/>
        </a:spcBef>
        <a:spcAft>
          <a:spcPct val="0"/>
        </a:spcAft>
        <a:buClr>
          <a:srgbClr val="6BB76D"/>
        </a:buClr>
        <a:buFont typeface="Arial" panose="020B0604020202020204" pitchFamily="34" charset="0"/>
        <a:buChar char="▪"/>
        <a:defRPr sz="2000" kern="1200">
          <a:solidFill>
            <a:schemeClr val="tx1"/>
          </a:solidFill>
          <a:latin typeface="+mn-lt"/>
          <a:ea typeface="+mn-ea"/>
          <a:cs typeface="+mn-cs"/>
        </a:defRPr>
      </a:lvl4pPr>
      <a:lvl5pPr marL="1425575" indent="-182563" algn="l" rtl="0" eaLnBrk="0" fontAlgn="base" hangingPunct="0">
        <a:spcBef>
          <a:spcPct val="20000"/>
        </a:spcBef>
        <a:spcAft>
          <a:spcPct val="0"/>
        </a:spcAft>
        <a:buClr>
          <a:srgbClr val="E88651"/>
        </a:buClr>
        <a:buFont typeface="Wingdings 3" panose="05040102010807070707" pitchFamily="18" charset="2"/>
        <a:buChar char=""/>
        <a:defRPr lang="en-US" sz="2000" kern="120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hyperlink" Target="http://denako.ir/"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276600"/>
            <a:ext cx="8077200" cy="2590800"/>
          </a:xfrm>
        </p:spPr>
        <p:txBody>
          <a:bodyPr>
            <a:normAutofit fontScale="90000"/>
            <a:scene3d>
              <a:camera prst="orthographicFront"/>
              <a:lightRig rig="threePt" dir="t">
                <a:rot lat="0" lon="0" rev="4800000"/>
              </a:lightRig>
            </a:scene3d>
            <a:sp3d prstMaterial="matte"/>
          </a:bodyPr>
          <a:lstStyle/>
          <a:p>
            <a:pPr algn="ctr" rtl="1" eaLnBrk="1" fontAlgn="auto" hangingPunct="1">
              <a:spcAft>
                <a:spcPts val="0"/>
              </a:spcAft>
              <a:defRPr/>
            </a:pPr>
            <a:r>
              <a:rPr lang="fa-IR" dirty="0">
                <a:solidFill>
                  <a:srgbClr val="C00000"/>
                </a:solidFill>
              </a:rPr>
              <a:t>اصول و فنون مذاکره </a:t>
            </a:r>
            <a:r>
              <a:rPr lang="fa-IR" dirty="0" smtClean="0">
                <a:solidFill>
                  <a:srgbClr val="C00000"/>
                </a:solidFill>
              </a:rPr>
              <a:t>موفق</a:t>
            </a:r>
            <a:br>
              <a:rPr lang="fa-IR" dirty="0" smtClean="0">
                <a:solidFill>
                  <a:srgbClr val="C00000"/>
                </a:solidFill>
              </a:rPr>
            </a:br>
            <a:r>
              <a:rPr lang="fa-IR" dirty="0">
                <a:solidFill>
                  <a:srgbClr val="C00000"/>
                </a:solidFill>
              </a:rPr>
              <a:t/>
            </a:r>
            <a:br>
              <a:rPr lang="fa-IR" dirty="0">
                <a:solidFill>
                  <a:srgbClr val="C00000"/>
                </a:solidFill>
              </a:rPr>
            </a:br>
            <a:r>
              <a:rPr lang="fa-IR" dirty="0" smtClean="0">
                <a:solidFill>
                  <a:srgbClr val="C00000"/>
                </a:solidFill>
              </a:rPr>
              <a:t/>
            </a:r>
            <a:br>
              <a:rPr lang="fa-IR" dirty="0" smtClean="0">
                <a:solidFill>
                  <a:srgbClr val="C00000"/>
                </a:solidFill>
              </a:rPr>
            </a:br>
            <a:r>
              <a:rPr lang="fa-IR" sz="2700" dirty="0" smtClean="0">
                <a:solidFill>
                  <a:srgbClr val="C00000"/>
                </a:solidFill>
              </a:rPr>
              <a:t>بازسازی و ویرایش : وب سایت توسعه تجارت  دلیران دنا</a:t>
            </a:r>
            <a:r>
              <a:rPr lang="fa-IR" dirty="0">
                <a:solidFill>
                  <a:srgbClr val="C00000"/>
                </a:solidFill>
              </a:rPr>
              <a:t/>
            </a:r>
            <a:br>
              <a:rPr lang="fa-IR" dirty="0">
                <a:solidFill>
                  <a:srgbClr val="C00000"/>
                </a:solidFill>
              </a:rPr>
            </a:br>
            <a:endParaRPr lang="en-US" dirty="0">
              <a:solidFill>
                <a:srgbClr val="C00000"/>
              </a:solidFill>
            </a:endParaRPr>
          </a:p>
        </p:txBody>
      </p:sp>
      <p:sp>
        <p:nvSpPr>
          <p:cNvPr id="5" name="Slide Number Placeholder 4"/>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ABD4009-B69C-42CC-A356-DAFE63FF08F5}" type="slidenum">
              <a:rPr lang="en-US" altLang="en-US">
                <a:solidFill>
                  <a:srgbClr val="FFFFFF"/>
                </a:solidFill>
                <a:latin typeface="Corbel" panose="020B0503020204020204" pitchFamily="34" charset="0"/>
              </a:rPr>
              <a:pPr eaLnBrk="1" hangingPunct="1"/>
              <a:t>1</a:t>
            </a:fld>
            <a:endParaRPr lang="en-US" altLang="en-US">
              <a:solidFill>
                <a:srgbClr val="FFFFF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عوامل مؤثر در روند مذاكره</a:t>
            </a:r>
            <a:endParaRPr lang="en-US" sz="47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8694A8F-BFA5-4189-BBC6-6C74EF87A277}" type="slidenum">
              <a:rPr lang="en-US" altLang="en-US">
                <a:solidFill>
                  <a:srgbClr val="3F3F3F"/>
                </a:solidFill>
                <a:latin typeface="Corbel" panose="020B0503020204020204" pitchFamily="34" charset="0"/>
              </a:rPr>
              <a:pPr eaLnBrk="1" hangingPunct="1"/>
              <a:t>10</a:t>
            </a:fld>
            <a:endParaRPr lang="en-US" altLang="en-US">
              <a:solidFill>
                <a:srgbClr val="3F3F3F"/>
              </a:solidFill>
              <a:latin typeface="Corbel" panose="020B0503020204020204" pitchFamily="34" charset="0"/>
            </a:endParaRPr>
          </a:p>
        </p:txBody>
      </p:sp>
      <p:sp>
        <p:nvSpPr>
          <p:cNvPr id="17412" name="Content Placeholder 6"/>
          <p:cNvSpPr>
            <a:spLocks noGrp="1"/>
          </p:cNvSpPr>
          <p:nvPr>
            <p:ph idx="1"/>
          </p:nvPr>
        </p:nvSpPr>
        <p:spPr>
          <a:xfrm>
            <a:off x="457200" y="1524000"/>
            <a:ext cx="8229600" cy="5105400"/>
          </a:xfrm>
        </p:spPr>
        <p:txBody>
          <a:bodyPr/>
          <a:lstStyle/>
          <a:p>
            <a:pPr algn="r" rtl="1" eaLnBrk="1" hangingPunct="1"/>
            <a:r>
              <a:rPr lang="fa-IR" altLang="en-US" sz="4000" smtClean="0">
                <a:cs typeface="2 Zar" pitchFamily="2" charset="0"/>
              </a:rPr>
              <a:t>نحوه شروع مذاكره</a:t>
            </a:r>
            <a:endParaRPr lang="en-US" altLang="en-US" sz="4000" smtClean="0">
              <a:cs typeface="2 Zar" pitchFamily="2" charset="0"/>
            </a:endParaRPr>
          </a:p>
          <a:p>
            <a:pPr algn="r" rtl="1" eaLnBrk="1" hangingPunct="1"/>
            <a:r>
              <a:rPr lang="fa-IR" altLang="en-US" sz="4000" smtClean="0">
                <a:cs typeface="2 Zar" pitchFamily="2" charset="0"/>
              </a:rPr>
              <a:t>برقراري ارتباط مؤثر</a:t>
            </a:r>
            <a:endParaRPr lang="en-US" altLang="en-US" sz="4000" smtClean="0">
              <a:cs typeface="2 Zar" pitchFamily="2" charset="0"/>
            </a:endParaRPr>
          </a:p>
          <a:p>
            <a:pPr algn="r" rtl="1" eaLnBrk="1" hangingPunct="1"/>
            <a:r>
              <a:rPr lang="fa-IR" altLang="en-US" sz="4000" smtClean="0">
                <a:cs typeface="2 Zar" pitchFamily="2" charset="0"/>
              </a:rPr>
              <a:t>تبيين خواسته و پيشنهاد</a:t>
            </a:r>
            <a:endParaRPr lang="en-US" altLang="en-US" sz="4000" smtClean="0">
              <a:cs typeface="2 Zar" pitchFamily="2" charset="0"/>
            </a:endParaRPr>
          </a:p>
          <a:p>
            <a:pPr algn="r" rtl="1" eaLnBrk="1" hangingPunct="1"/>
            <a:r>
              <a:rPr lang="fa-IR" altLang="en-US" sz="4000" smtClean="0">
                <a:cs typeface="2 Zar" pitchFamily="2" charset="0"/>
              </a:rPr>
              <a:t>كنترل احساسات</a:t>
            </a:r>
            <a:endParaRPr lang="en-US" altLang="en-US" sz="4000" smtClean="0">
              <a:cs typeface="2 Zar" pitchFamily="2" charset="0"/>
            </a:endParaRPr>
          </a:p>
          <a:p>
            <a:pPr algn="r" rtl="1" eaLnBrk="1" hangingPunct="1"/>
            <a:r>
              <a:rPr lang="fa-IR" altLang="en-US" sz="4000" smtClean="0">
                <a:cs typeface="2 Zar" pitchFamily="2" charset="0"/>
              </a:rPr>
              <a:t>كاربرد اصول پيشرفته مذاكره</a:t>
            </a:r>
            <a:endParaRPr lang="en-US" altLang="en-US" sz="4000" smtClean="0">
              <a:cs typeface="2 Zar" pitchFamily="2" charset="0"/>
            </a:endParaRPr>
          </a:p>
          <a:p>
            <a:pPr algn="r" rtl="1" eaLnBrk="1" hangingPunct="1"/>
            <a:r>
              <a:rPr lang="fa-IR" altLang="en-US" sz="4000" smtClean="0">
                <a:cs typeface="2 Zar" pitchFamily="2" charset="0"/>
              </a:rPr>
              <a:t>شناخت ترفندها</a:t>
            </a:r>
            <a:endParaRPr lang="en-US" altLang="en-US" sz="4000" smtClean="0">
              <a:cs typeface="2 Zar" pitchFamily="2" charset="0"/>
            </a:endParaRPr>
          </a:p>
          <a:p>
            <a:pPr algn="r" rtl="1" eaLnBrk="1" hangingPunct="1"/>
            <a:r>
              <a:rPr lang="fa-IR" altLang="en-US" sz="4000" smtClean="0">
                <a:cs typeface="2 Zar" pitchFamily="2" charset="0"/>
              </a:rPr>
              <a:t>شيوه مهار مذاكره‌كننده سلطه‌گــــر </a:t>
            </a:r>
            <a:endParaRPr lang="en-US" altLang="en-US" sz="4000" smtClean="0">
              <a:cs typeface="2 Zar" pitchFamily="2" charset="0"/>
            </a:endParaRPr>
          </a:p>
          <a:p>
            <a:pPr algn="r" eaLnBrk="1" hangingPunct="1"/>
            <a:endParaRPr lang="en-US" altLang="en-US" sz="1500" smtClean="0">
              <a:cs typeface="2 Zar" pitchFamily="2"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نسبت استفاده ما از هر يك از مهارت‌هاي ارتباطي</a:t>
            </a:r>
            <a:endParaRPr lang="en-US" sz="47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F8B22B3-B935-4FD6-80AC-5A3267C9384D}" type="slidenum">
              <a:rPr lang="en-US" altLang="en-US">
                <a:solidFill>
                  <a:srgbClr val="3F3F3F"/>
                </a:solidFill>
                <a:latin typeface="Corbel" panose="020B0503020204020204" pitchFamily="34" charset="0"/>
              </a:rPr>
              <a:pPr eaLnBrk="1" hangingPunct="1"/>
              <a:t>11</a:t>
            </a:fld>
            <a:endParaRPr lang="en-US" altLang="en-US">
              <a:solidFill>
                <a:srgbClr val="3F3F3F"/>
              </a:solidFill>
              <a:latin typeface="Corbel" panose="020B0503020204020204" pitchFamily="34" charset="0"/>
            </a:endParaRPr>
          </a:p>
        </p:txBody>
      </p:sp>
      <p:graphicFrame>
        <p:nvGraphicFramePr>
          <p:cNvPr id="6" name="Content Placeholder 5"/>
          <p:cNvGraphicFramePr>
            <a:graphicFrameLocks noGrp="1"/>
          </p:cNvGraphicFramePr>
          <p:nvPr>
            <p:ph idx="1"/>
          </p:nvPr>
        </p:nvGraphicFramePr>
        <p:xfrm>
          <a:off x="457200" y="1676401"/>
          <a:ext cx="8229600" cy="4945121"/>
        </p:xfrm>
        <a:graphic>
          <a:graphicData uri="http://schemas.openxmlformats.org/drawingml/2006/table">
            <a:tbl>
              <a:tblPr firstRow="1" bandRow="1">
                <a:tableStyleId>{5C22544A-7EE6-4342-B048-85BDC9FD1C3A}</a:tableStyleId>
              </a:tblPr>
              <a:tblGrid>
                <a:gridCol w="1676400">
                  <a:extLst>
                    <a:ext uri="{9D8B030D-6E8A-4147-A177-3AD203B41FA5}">
                      <a16:colId xmlns:a16="http://schemas.microsoft.com/office/drawing/2014/main" val="20000"/>
                    </a:ext>
                  </a:extLst>
                </a:gridCol>
                <a:gridCol w="1447800">
                  <a:extLst>
                    <a:ext uri="{9D8B030D-6E8A-4147-A177-3AD203B41FA5}">
                      <a16:colId xmlns:a16="http://schemas.microsoft.com/office/drawing/2014/main" val="20001"/>
                    </a:ext>
                  </a:extLst>
                </a:gridCol>
                <a:gridCol w="1828800">
                  <a:extLst>
                    <a:ext uri="{9D8B030D-6E8A-4147-A177-3AD203B41FA5}">
                      <a16:colId xmlns:a16="http://schemas.microsoft.com/office/drawing/2014/main" val="20002"/>
                    </a:ext>
                  </a:extLst>
                </a:gridCol>
                <a:gridCol w="914400">
                  <a:extLst>
                    <a:ext uri="{9D8B030D-6E8A-4147-A177-3AD203B41FA5}">
                      <a16:colId xmlns:a16="http://schemas.microsoft.com/office/drawing/2014/main" val="20003"/>
                    </a:ext>
                  </a:extLst>
                </a:gridCol>
                <a:gridCol w="1752600">
                  <a:extLst>
                    <a:ext uri="{9D8B030D-6E8A-4147-A177-3AD203B41FA5}">
                      <a16:colId xmlns:a16="http://schemas.microsoft.com/office/drawing/2014/main" val="20004"/>
                    </a:ext>
                  </a:extLst>
                </a:gridCol>
                <a:gridCol w="609600">
                  <a:extLst>
                    <a:ext uri="{9D8B030D-6E8A-4147-A177-3AD203B41FA5}">
                      <a16:colId xmlns:a16="http://schemas.microsoft.com/office/drawing/2014/main" val="20005"/>
                    </a:ext>
                  </a:extLst>
                </a:gridCol>
              </a:tblGrid>
              <a:tr h="1230343">
                <a:tc>
                  <a:txBody>
                    <a:bodyPr/>
                    <a:lstStyle/>
                    <a:p>
                      <a:pPr marL="0" marR="0" algn="ctr" rtl="1">
                        <a:lnSpc>
                          <a:spcPct val="150000"/>
                        </a:lnSpc>
                        <a:spcBef>
                          <a:spcPts val="0"/>
                        </a:spcBef>
                        <a:spcAft>
                          <a:spcPts val="1000"/>
                        </a:spcAft>
                      </a:pPr>
                      <a:r>
                        <a:rPr lang="fa-IR" sz="1300" b="1" dirty="0">
                          <a:solidFill>
                            <a:schemeClr val="tx1"/>
                          </a:solidFill>
                          <a:effectLst>
                            <a:outerShdw blurRad="50800" dist="38100" algn="tr" rotWithShape="0">
                              <a:prstClr val="black">
                                <a:alpha val="40000"/>
                              </a:prstClr>
                            </a:outerShdw>
                          </a:effectLst>
                          <a:latin typeface="Calibri"/>
                          <a:ea typeface="Calibri"/>
                          <a:cs typeface="2 Mitra"/>
                        </a:rPr>
                        <a:t>9%</a:t>
                      </a:r>
                      <a:endParaRPr lang="en-US" sz="1100" dirty="0">
                        <a:solidFill>
                          <a:schemeClr val="tx1"/>
                        </a:solidFill>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300" b="1" dirty="0">
                          <a:solidFill>
                            <a:schemeClr val="tx1"/>
                          </a:solidFill>
                          <a:effectLst>
                            <a:outerShdw blurRad="50800" dist="38100" algn="tr" rotWithShape="0">
                              <a:prstClr val="black">
                                <a:alpha val="40000"/>
                              </a:prstClr>
                            </a:outerShdw>
                          </a:effectLst>
                          <a:latin typeface="Calibri"/>
                          <a:ea typeface="Calibri"/>
                          <a:cs typeface="2 Mitra"/>
                        </a:rPr>
                        <a:t>16%</a:t>
                      </a:r>
                      <a:endParaRPr lang="en-US" sz="1100" dirty="0">
                        <a:solidFill>
                          <a:schemeClr val="tx1"/>
                        </a:solidFill>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300" b="1" dirty="0">
                          <a:solidFill>
                            <a:schemeClr val="tx1"/>
                          </a:solidFill>
                          <a:effectLst>
                            <a:outerShdw blurRad="50800" dist="38100" algn="tr" rotWithShape="0">
                              <a:prstClr val="black">
                                <a:alpha val="40000"/>
                              </a:prstClr>
                            </a:outerShdw>
                          </a:effectLst>
                          <a:latin typeface="Calibri"/>
                          <a:ea typeface="Calibri"/>
                          <a:cs typeface="2 Mitra"/>
                        </a:rPr>
                        <a:t>30%</a:t>
                      </a:r>
                      <a:endParaRPr lang="en-US" sz="1100" dirty="0">
                        <a:solidFill>
                          <a:schemeClr val="tx1"/>
                        </a:solidFill>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300" b="1" dirty="0">
                          <a:solidFill>
                            <a:schemeClr val="tx1"/>
                          </a:solidFill>
                          <a:effectLst>
                            <a:outerShdw blurRad="50800" dist="38100" algn="tr" rotWithShape="0">
                              <a:prstClr val="black">
                                <a:alpha val="40000"/>
                              </a:prstClr>
                            </a:outerShdw>
                          </a:effectLst>
                          <a:latin typeface="Calibri"/>
                          <a:ea typeface="Calibri"/>
                          <a:cs typeface="2 Mitra"/>
                        </a:rPr>
                        <a:t>45%</a:t>
                      </a:r>
                      <a:endParaRPr lang="en-US" sz="1100" dirty="0">
                        <a:solidFill>
                          <a:schemeClr val="tx1"/>
                        </a:solidFill>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400" b="1" dirty="0">
                          <a:solidFill>
                            <a:schemeClr val="tx1"/>
                          </a:solidFill>
                          <a:effectLst>
                            <a:outerShdw blurRad="50800" dist="38100" algn="tr" rotWithShape="0">
                              <a:prstClr val="black">
                                <a:alpha val="40000"/>
                              </a:prstClr>
                            </a:outerShdw>
                          </a:effectLst>
                          <a:latin typeface="Calibri"/>
                          <a:ea typeface="Calibri"/>
                          <a:cs typeface="2 Mitra"/>
                        </a:rPr>
                        <a:t>درصد زمان استفاده از هر </a:t>
                      </a:r>
                      <a:r>
                        <a:rPr lang="fa-IR" sz="1400" b="1" dirty="0" smtClean="0">
                          <a:solidFill>
                            <a:schemeClr val="tx1"/>
                          </a:solidFill>
                          <a:effectLst>
                            <a:outerShdw blurRad="50800" dist="38100" algn="tr" rotWithShape="0">
                              <a:prstClr val="black">
                                <a:alpha val="40000"/>
                              </a:prstClr>
                            </a:outerShdw>
                          </a:effectLst>
                          <a:latin typeface="Calibri"/>
                          <a:ea typeface="Calibri"/>
                          <a:cs typeface="2 Mitra"/>
                        </a:rPr>
                        <a:t>مهارت</a:t>
                      </a:r>
                      <a:endParaRPr lang="en-US" sz="1100" dirty="0">
                        <a:solidFill>
                          <a:schemeClr val="tx1"/>
                        </a:solidFill>
                        <a:latin typeface="Calibri"/>
                        <a:ea typeface="Calibri"/>
                        <a:cs typeface="Arial"/>
                      </a:endParaRPr>
                    </a:p>
                  </a:txBody>
                  <a:tcPr marL="68580" marR="68580" marT="0" marB="0"/>
                </a:tc>
                <a:tc rowSpan="3">
                  <a:txBody>
                    <a:bodyPr/>
                    <a:lstStyle/>
                    <a:p>
                      <a:pPr algn="ctr"/>
                      <a:r>
                        <a:rPr kumimoji="0" lang="fa-IR" sz="1800" b="1" kern="1200" dirty="0" smtClean="0">
                          <a:solidFill>
                            <a:schemeClr val="tx1"/>
                          </a:solidFill>
                          <a:effectLst>
                            <a:outerShdw blurRad="50800" dist="38100" algn="tr" rotWithShape="0">
                              <a:prstClr val="black">
                                <a:alpha val="40000"/>
                              </a:prstClr>
                            </a:outerShdw>
                          </a:effectLst>
                          <a:latin typeface="+mn-lt"/>
                          <a:ea typeface="+mn-ea"/>
                          <a:cs typeface="2 Zar" pitchFamily="2" charset="-78"/>
                        </a:rPr>
                        <a:t>تبا دل نظر</a:t>
                      </a:r>
                      <a:endParaRPr lang="en-US" dirty="0">
                        <a:solidFill>
                          <a:schemeClr val="tx1"/>
                        </a:solidFill>
                        <a:cs typeface="2 Zar" pitchFamily="2" charset="-78"/>
                      </a:endParaRPr>
                    </a:p>
                  </a:txBody>
                  <a:tcPr vert="vert"/>
                </a:tc>
                <a:extLst>
                  <a:ext uri="{0D108BD9-81ED-4DB2-BD59-A6C34878D82A}">
                    <a16:rowId xmlns:a16="http://schemas.microsoft.com/office/drawing/2014/main" val="10000"/>
                  </a:ext>
                </a:extLst>
              </a:tr>
              <a:tr h="1512856">
                <a:tc>
                  <a:txBody>
                    <a:bodyPr/>
                    <a:lstStyle/>
                    <a:p>
                      <a:pPr marL="0" marR="0" algn="ctr" rtl="1">
                        <a:lnSpc>
                          <a:spcPct val="150000"/>
                        </a:lnSpc>
                        <a:spcBef>
                          <a:spcPts val="0"/>
                        </a:spcBef>
                        <a:spcAft>
                          <a:spcPts val="1000"/>
                        </a:spcAft>
                      </a:pPr>
                      <a:r>
                        <a:rPr lang="fa-IR" sz="2000" b="1" dirty="0">
                          <a:effectLst>
                            <a:outerShdw blurRad="50800" dist="38100" algn="tr" rotWithShape="0">
                              <a:prstClr val="black">
                                <a:alpha val="40000"/>
                              </a:prstClr>
                            </a:outerShdw>
                          </a:effectLst>
                          <a:latin typeface="Calibri"/>
                          <a:ea typeface="Calibri"/>
                          <a:cs typeface="2 Mitra"/>
                        </a:rPr>
                        <a:t>نوشتن</a:t>
                      </a:r>
                      <a:endParaRPr lang="en-US" sz="20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2000" b="1" dirty="0">
                          <a:effectLst>
                            <a:outerShdw blurRad="50800" dist="38100" algn="tr" rotWithShape="0">
                              <a:prstClr val="black">
                                <a:alpha val="40000"/>
                              </a:prstClr>
                            </a:outerShdw>
                          </a:effectLst>
                          <a:latin typeface="Calibri"/>
                          <a:ea typeface="Calibri"/>
                          <a:cs typeface="2 Mitra"/>
                        </a:rPr>
                        <a:t>خواندن </a:t>
                      </a:r>
                      <a:endParaRPr lang="en-US" sz="20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2000" b="1" dirty="0">
                          <a:effectLst>
                            <a:outerShdw blurRad="50800" dist="38100" algn="tr" rotWithShape="0">
                              <a:prstClr val="black">
                                <a:alpha val="40000"/>
                              </a:prstClr>
                            </a:outerShdw>
                          </a:effectLst>
                          <a:latin typeface="Calibri"/>
                          <a:ea typeface="Calibri"/>
                          <a:cs typeface="2 Mitra"/>
                        </a:rPr>
                        <a:t>صحبت كردن </a:t>
                      </a:r>
                      <a:endParaRPr lang="en-US" sz="20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2000" b="1" dirty="0">
                          <a:effectLst>
                            <a:outerShdw blurRad="50800" dist="38100" algn="tr" rotWithShape="0">
                              <a:prstClr val="black">
                                <a:alpha val="40000"/>
                              </a:prstClr>
                            </a:outerShdw>
                          </a:effectLst>
                          <a:latin typeface="Calibri"/>
                          <a:ea typeface="Calibri"/>
                          <a:cs typeface="2 Mitra"/>
                        </a:rPr>
                        <a:t>گوش كردن </a:t>
                      </a:r>
                      <a:endParaRPr lang="en-US" sz="20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2000" b="1" dirty="0">
                          <a:effectLst>
                            <a:outerShdw blurRad="50800" dist="38100" algn="tr" rotWithShape="0">
                              <a:prstClr val="black">
                                <a:alpha val="40000"/>
                              </a:prstClr>
                            </a:outerShdw>
                          </a:effectLst>
                          <a:latin typeface="Calibri"/>
                          <a:ea typeface="Calibri"/>
                          <a:cs typeface="2 Mitra"/>
                        </a:rPr>
                        <a:t>مهارت</a:t>
                      </a:r>
                      <a:endParaRPr lang="en-US" sz="2000" dirty="0">
                        <a:latin typeface="Calibri"/>
                        <a:ea typeface="Calibri"/>
                        <a:cs typeface="Arial"/>
                      </a:endParaRPr>
                    </a:p>
                  </a:txBody>
                  <a:tcPr marL="68580" marR="68580" marT="0" marB="0" anchor="ctr"/>
                </a:tc>
                <a:tc vMerge="1">
                  <a:txBody>
                    <a:bodyPr/>
                    <a:lstStyle/>
                    <a:p>
                      <a:endParaRPr lang="en-US" dirty="0"/>
                    </a:p>
                  </a:txBody>
                  <a:tcPr/>
                </a:tc>
                <a:extLst>
                  <a:ext uri="{0D108BD9-81ED-4DB2-BD59-A6C34878D82A}">
                    <a16:rowId xmlns:a16="http://schemas.microsoft.com/office/drawing/2014/main" val="10001"/>
                  </a:ext>
                </a:extLst>
              </a:tr>
              <a:tr h="2201922">
                <a:tc>
                  <a:txBody>
                    <a:bodyPr/>
                    <a:lstStyle/>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از كودكستان تا آخر دبيرستان و دانشگاه </a:t>
                      </a:r>
                      <a:endParaRPr lang="en-US" sz="16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از كودكستان تا سوم راهنمايي و آموزش مخصوص</a:t>
                      </a:r>
                      <a:endParaRPr lang="en-US" sz="16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اولين سه سال</a:t>
                      </a:r>
                      <a:endParaRPr lang="en-US" sz="1600" dirty="0">
                        <a:latin typeface="Calibri"/>
                        <a:ea typeface="Calibri"/>
                        <a:cs typeface="Arial"/>
                      </a:endParaRPr>
                    </a:p>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زندگي و آموزش</a:t>
                      </a:r>
                      <a:endParaRPr lang="en-US" sz="1600" dirty="0">
                        <a:latin typeface="Calibri"/>
                        <a:ea typeface="Calibri"/>
                        <a:cs typeface="Arial"/>
                      </a:endParaRPr>
                    </a:p>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مخصوص</a:t>
                      </a:r>
                      <a:endParaRPr lang="en-US" sz="16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a:t>
                      </a:r>
                      <a:endParaRPr lang="en-US" sz="1600" dirty="0">
                        <a:latin typeface="Calibri"/>
                        <a:ea typeface="Calibri"/>
                        <a:cs typeface="Arial"/>
                      </a:endParaRPr>
                    </a:p>
                  </a:txBody>
                  <a:tcPr marL="68580" marR="68580" marT="0" marB="0" anchor="ctr"/>
                </a:tc>
                <a:tc>
                  <a:txBody>
                    <a:bodyPr/>
                    <a:lstStyle/>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محل و مدت آموزش </a:t>
                      </a:r>
                      <a:endParaRPr lang="en-US" sz="1600" dirty="0">
                        <a:latin typeface="Calibri"/>
                        <a:ea typeface="Calibri"/>
                        <a:cs typeface="Arial"/>
                      </a:endParaRPr>
                    </a:p>
                    <a:p>
                      <a:pPr marL="0" marR="0" algn="ctr" rtl="1">
                        <a:lnSpc>
                          <a:spcPct val="150000"/>
                        </a:lnSpc>
                        <a:spcBef>
                          <a:spcPts val="0"/>
                        </a:spcBef>
                        <a:spcAft>
                          <a:spcPts val="1000"/>
                        </a:spcAft>
                      </a:pPr>
                      <a:r>
                        <a:rPr lang="fa-IR" sz="1600" b="1" dirty="0">
                          <a:effectLst>
                            <a:outerShdw blurRad="50800" dist="38100" algn="tr" rotWithShape="0">
                              <a:prstClr val="black">
                                <a:alpha val="40000"/>
                              </a:prstClr>
                            </a:outerShdw>
                          </a:effectLst>
                          <a:latin typeface="Calibri"/>
                          <a:ea typeface="Calibri"/>
                          <a:cs typeface="2 Mitra"/>
                        </a:rPr>
                        <a:t>هر مهارت</a:t>
                      </a:r>
                      <a:endParaRPr lang="en-US" sz="1600" dirty="0">
                        <a:latin typeface="Calibri"/>
                        <a:ea typeface="Calibri"/>
                        <a:cs typeface="Arial"/>
                      </a:endParaRPr>
                    </a:p>
                  </a:txBody>
                  <a:tcPr marL="68580" marR="68580" marT="0" marB="0" anchor="ctr"/>
                </a:tc>
                <a:tc vMerge="1">
                  <a:txBody>
                    <a:bodyPr/>
                    <a:lstStyle/>
                    <a:p>
                      <a:endParaRPr lang="en-US" dirty="0"/>
                    </a:p>
                  </a:txBody>
                  <a:tcPr/>
                </a:tc>
                <a:extLst>
                  <a:ext uri="{0D108BD9-81ED-4DB2-BD59-A6C34878D82A}">
                    <a16:rowId xmlns:a16="http://schemas.microsoft.com/office/drawing/2014/main" val="10002"/>
                  </a:ext>
                </a:extLst>
              </a:tr>
            </a:tbl>
          </a:graphicData>
        </a:graphic>
      </p:graphicFrame>
    </p:spTree>
  </p:cSld>
  <p:clrMapOvr>
    <a:masterClrMapping/>
  </p:clrMapOvr>
  <p:transition>
    <p:newsflash/>
    <p:sndAc>
      <p:stSnd>
        <p:snd r:embed="rId2" name="wind.wav"/>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شناخت ويژگي‌هاي شخصي طرف مذاكره</a:t>
            </a:r>
            <a:endParaRPr lang="en-US" sz="4700" dirty="0"/>
          </a:p>
        </p:txBody>
      </p:sp>
      <p:sp>
        <p:nvSpPr>
          <p:cNvPr id="19459" name="Content Placeholder 2"/>
          <p:cNvSpPr>
            <a:spLocks noGrp="1"/>
          </p:cNvSpPr>
          <p:nvPr>
            <p:ph idx="1"/>
          </p:nvPr>
        </p:nvSpPr>
        <p:spPr/>
        <p:txBody>
          <a:bodyPr/>
          <a:lstStyle/>
          <a:p>
            <a:pPr algn="ctr" rtl="1" eaLnBrk="1" hangingPunct="1">
              <a:buFont typeface="Wingdings 2" panose="05020102010507070707" pitchFamily="18" charset="2"/>
              <a:buNone/>
            </a:pPr>
            <a:endParaRPr lang="en-US" altLang="en-US" smtClean="0">
              <a:cs typeface="2 Zar" pitchFamily="2" charset="0"/>
            </a:endParaRPr>
          </a:p>
          <a:p>
            <a:pPr algn="r" rtl="1" eaLnBrk="1" hangingPunct="1"/>
            <a:r>
              <a:rPr lang="fa-IR" altLang="en-US" smtClean="0">
                <a:cs typeface="2 Zar" pitchFamily="2" charset="0"/>
              </a:rPr>
              <a:t>اگر چه ساختار ذهني انسان پيچيده است اما اگر تفاوت‌هاي اساسي شخصيت انسان‌ها را با روش‌هاي مطمئن و دقيق بشناسيم براحتي مي‌توان با آنها ارتباط موثر برقرار کرد، مسلماً منش و عواطف و افکار هر انسان در رفتار و کردار او متجلی می گردد.</a:t>
            </a:r>
            <a:endParaRPr lang="en-US" altLang="en-US" smtClean="0">
              <a:cs typeface="2 Zar" pitchFamily="2" charset="0"/>
            </a:endParaRPr>
          </a:p>
          <a:p>
            <a:pPr algn="r" rtl="1" eaLnBrk="1" hangingPunct="1"/>
            <a:r>
              <a:rPr lang="fa-IR" altLang="en-US" smtClean="0">
                <a:solidFill>
                  <a:srgbClr val="FF0000"/>
                </a:solidFill>
                <a:cs typeface="2 Zar" pitchFamily="2" charset="0"/>
              </a:rPr>
              <a:t>(پل مات)</a:t>
            </a:r>
            <a:r>
              <a:rPr lang="fa-IR" altLang="en-US" smtClean="0">
                <a:cs typeface="2 Zar" pitchFamily="2" charset="0"/>
              </a:rPr>
              <a:t> روانشناس  آمریکایی مردم را به هنگام مذاکره به چهار دسته تقسیم میکند.لذا برای موفقیت در مذاکره شناخت خصوصیات رفتاری و فکر این گروها و قرار گرفتن در طول موج ارتباطی آنان ضروریست :</a:t>
            </a:r>
            <a:endParaRPr lang="en-US" altLang="en-US"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4DEEF8E-29BF-4FC9-8877-01F3625B5EAD}" type="slidenum">
              <a:rPr lang="en-US" altLang="en-US">
                <a:solidFill>
                  <a:srgbClr val="3F3F3F"/>
                </a:solidFill>
                <a:latin typeface="Corbel" panose="020B0503020204020204" pitchFamily="34" charset="0"/>
              </a:rPr>
              <a:pPr eaLnBrk="1" hangingPunct="1"/>
              <a:t>12</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شناخت ويژگي‌هاي شخصي طرف مذاكره</a:t>
            </a:r>
            <a:endParaRPr lang="en-US" sz="4700" dirty="0"/>
          </a:p>
        </p:txBody>
      </p:sp>
      <p:sp>
        <p:nvSpPr>
          <p:cNvPr id="3" name="Content Placeholder 2"/>
          <p:cNvSpPr>
            <a:spLocks noGrp="1"/>
          </p:cNvSpPr>
          <p:nvPr>
            <p:ph idx="1"/>
          </p:nvPr>
        </p:nvSpPr>
        <p:spPr/>
        <p:txBody>
          <a:bodyPr rtlCol="0">
            <a:normAutofit fontScale="92500" lnSpcReduction="20000"/>
          </a:bodyPr>
          <a:lstStyle/>
          <a:p>
            <a:pPr marL="633222" indent="-514350" algn="r" rtl="1" eaLnBrk="1" fontAlgn="auto" hangingPunct="1">
              <a:spcBef>
                <a:spcPts val="0"/>
              </a:spcBef>
              <a:spcAft>
                <a:spcPts val="0"/>
              </a:spcAft>
              <a:buFont typeface="+mj-lt"/>
              <a:buAutoNum type="arabicPeriod"/>
              <a:defRPr/>
            </a:pPr>
            <a:r>
              <a:rPr lang="fa-IR" b="1" dirty="0" smtClean="0">
                <a:solidFill>
                  <a:srgbClr val="00B050"/>
                </a:solidFill>
                <a:cs typeface="2 Zar" pitchFamily="2" charset="-78"/>
              </a:rPr>
              <a:t>گروه شنونده</a:t>
            </a:r>
            <a:r>
              <a:rPr lang="fa-IR" b="1" dirty="0" smtClean="0">
                <a:cs typeface="2 Zar" pitchFamily="2" charset="-78"/>
              </a:rPr>
              <a:t>:</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افرادی مردم گرا هستند(خود را با مردم تطبیق می دهند)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اعتقاد دارند برای بدست آوردن نتایج بیشتر از یک روش وجود دارد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در تصمیم گیری کند هستند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همچنین کارها را به راحتی به دیگران واگذار نمی کنند(از این جهت می ترسند دیگران به زحمت بیفتند)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دارای روحیه مردمی و به برقرای رابطه به دیگران اهمیت زیادی نمیدهند و در پاسخ منفی به دیگران عاجزند.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نیاز مبرم به امنیت شغل دارند بنابراین زیاد اهل ریسک نیستند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در تشریح موضوعات و مطالب پیش قدم هستند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سعی دارند طرف مقابل را خوشحال کنند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endParaRPr lang="en-US" dirty="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101F560-916C-4FAA-8913-A973CCBD71D2}" type="slidenum">
              <a:rPr lang="en-US" altLang="en-US">
                <a:solidFill>
                  <a:srgbClr val="3F3F3F"/>
                </a:solidFill>
                <a:latin typeface="Corbel" panose="020B0503020204020204" pitchFamily="34" charset="0"/>
              </a:rPr>
              <a:pPr eaLnBrk="1" hangingPunct="1"/>
              <a:t>13</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شناخت ويژگي‌هاي شخصي طرف مذاكره</a:t>
            </a:r>
            <a:endParaRPr lang="en-US" sz="4700" dirty="0"/>
          </a:p>
        </p:txBody>
      </p:sp>
      <p:sp>
        <p:nvSpPr>
          <p:cNvPr id="3" name="Content Placeholder 2"/>
          <p:cNvSpPr>
            <a:spLocks noGrp="1"/>
          </p:cNvSpPr>
          <p:nvPr>
            <p:ph idx="1"/>
          </p:nvPr>
        </p:nvSpPr>
        <p:spPr/>
        <p:txBody>
          <a:bodyPr rtlCol="0">
            <a:normAutofit/>
          </a:bodyPr>
          <a:lstStyle/>
          <a:p>
            <a:pPr marL="438912" indent="-320040" algn="r" rtl="1" eaLnBrk="1" fontAlgn="auto" hangingPunct="1">
              <a:spcBef>
                <a:spcPts val="0"/>
              </a:spcBef>
              <a:spcAft>
                <a:spcPts val="0"/>
              </a:spcAft>
              <a:buFont typeface="Wingdings 2"/>
              <a:buNone/>
              <a:defRPr/>
            </a:pPr>
            <a:r>
              <a:rPr lang="fa-IR" b="1" dirty="0" smtClean="0">
                <a:cs typeface="2 Zar" pitchFamily="2" charset="-78"/>
              </a:rPr>
              <a:t>این گروه اگر دارای ویژگیهای زیر باشند بهتر می توانند عمل کنند</a:t>
            </a:r>
            <a:r>
              <a:rPr lang="fa-IR" dirty="0" smtClean="0">
                <a:cs typeface="2 Zar" pitchFamily="2" charset="-78"/>
              </a:rPr>
              <a:t>:</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افزایش جسارت</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کاستن تمرکزاز روابط و افزایش تمرکز به کارها</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بر اساس حقایق اظهار نظر کنندنه تصورات</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endParaRPr lang="en-US" dirty="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DA6F062-9F43-41FD-8EA1-44C61D198863}" type="slidenum">
              <a:rPr lang="en-US" altLang="en-US">
                <a:solidFill>
                  <a:srgbClr val="3F3F3F"/>
                </a:solidFill>
                <a:latin typeface="Corbel" panose="020B0503020204020204" pitchFamily="34" charset="0"/>
              </a:rPr>
              <a:pPr eaLnBrk="1" hangingPunct="1"/>
              <a:t>14</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38912" indent="-320040" algn="r" rtl="1" eaLnBrk="1" fontAlgn="auto" hangingPunct="1">
              <a:spcBef>
                <a:spcPts val="0"/>
              </a:spcBef>
              <a:spcAft>
                <a:spcPts val="0"/>
              </a:spcAft>
              <a:buFont typeface="Wingdings 2"/>
              <a:buChar char=""/>
              <a:defRPr/>
            </a:pPr>
            <a:r>
              <a:rPr lang="fa-IR" sz="2800" b="1" dirty="0" smtClean="0">
                <a:cs typeface="2 Zar" pitchFamily="2" charset="-78"/>
              </a:rPr>
              <a:t>نحوه بر خورد با شنوندگان:</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با آنها خودمانی و غیر رسمی باشید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هنگام صحبت با آنها آرام باشید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به آنها سخت نگیر و آنها را تهدید نکنید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به آنها اطمینان دهید که تصمیمات آنها زیانی به دیگران نمی رساند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آنهارا وادار نکنید که سریعاًبه سوالات و اهداف شما پاسخ دهند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برای آنها تصمیم نگیرید و گرنه خلاقیت خود را از دست خواهند داد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اگر با نظر آنها مخالف هستید مواظب باشید که احساسات آنها را جریحه دار نکنید و دلایل شخصی برای آن ارئه نکنید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آنها را کوچک نشمارید</a:t>
            </a:r>
            <a:endParaRPr lang="en-US" sz="2800" dirty="0" smtClean="0">
              <a:cs typeface="2 Zar" pitchFamily="2" charset="-78"/>
            </a:endParaRPr>
          </a:p>
          <a:p>
            <a:pPr eaLnBrk="1" hangingPunct="1">
              <a:defRPr/>
            </a:pPr>
            <a:endParaRPr lang="en-US" sz="28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1A5AFFD-673D-44B4-9000-BE03C0BADB67}" type="slidenum">
              <a:rPr lang="en-US" altLang="en-US">
                <a:solidFill>
                  <a:srgbClr val="3F3F3F"/>
                </a:solidFill>
                <a:latin typeface="Corbel" panose="020B0503020204020204" pitchFamily="34" charset="0"/>
              </a:rPr>
              <a:pPr eaLnBrk="1" hangingPunct="1"/>
              <a:t>15</a:t>
            </a:fld>
            <a:endParaRPr lang="en-US" altLang="en-US">
              <a:solidFill>
                <a:srgbClr val="3F3F3F"/>
              </a:solidFill>
              <a:latin typeface="Corbel" panose="020B0503020204020204" pitchFamily="34" charset="0"/>
            </a:endParaRPr>
          </a:p>
        </p:txBody>
      </p:sp>
      <p:sp>
        <p:nvSpPr>
          <p:cNvPr id="5"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شناخت ويژگي‌هاي شخصي طرف مذاكره</a:t>
            </a:r>
            <a:endParaRPr lang="en-US" sz="4700" dirty="0"/>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گروه مبتکر</a:t>
            </a:r>
            <a:endParaRPr lang="en-US" sz="4700" dirty="0"/>
          </a:p>
        </p:txBody>
      </p:sp>
      <p:sp>
        <p:nvSpPr>
          <p:cNvPr id="3" name="Content Placeholder 2"/>
          <p:cNvSpPr>
            <a:spLocks noGrp="1"/>
          </p:cNvSpPr>
          <p:nvPr>
            <p:ph idx="1"/>
          </p:nvPr>
        </p:nvSpPr>
        <p:spPr/>
        <p:txBody>
          <a:bodyPr rtlCol="0">
            <a:normAutofit/>
          </a:bodyPr>
          <a:lstStyle/>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افراد مملو از شور و شوق هستند و هیجان آنها را به حرکت می راند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هنگام مذاکره براحتی از موضوعات جلسه دور شده و آسانگیر می باشند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علاقه مند هستند در میان مردم صحبت کنند و مورد تحسین قرار گیرند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افراد خوش بین و خلاق بوده و در متقاعد کردن دیگران توانایی بسیار دارند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طرح ایده های جدید برای آنان لذت بخش است و براحتی و بسرعت علاقه آنان در اجرای ایده از بین می رود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آنها الویت گرا هستند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r>
              <a:rPr lang="fa-IR" dirty="0" smtClean="0">
                <a:cs typeface="2 Zar" pitchFamily="2" charset="-78"/>
              </a:rPr>
              <a:t>شوخ طبع هستند</a:t>
            </a:r>
            <a:endParaRPr lang="en-US"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0321391-7024-4CE4-B7A0-6CD3CF35FF96}" type="slidenum">
              <a:rPr lang="en-US" altLang="en-US">
                <a:solidFill>
                  <a:srgbClr val="3F3F3F"/>
                </a:solidFill>
                <a:latin typeface="Corbel" panose="020B0503020204020204" pitchFamily="34" charset="0"/>
              </a:rPr>
              <a:pPr eaLnBrk="1" hangingPunct="1"/>
              <a:t>16</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نحوه برخورد</a:t>
            </a:r>
            <a:endParaRPr lang="en-US" sz="4700" dirty="0"/>
          </a:p>
        </p:txBody>
      </p:sp>
      <p:sp>
        <p:nvSpPr>
          <p:cNvPr id="3" name="Content Placeholder 2"/>
          <p:cNvSpPr>
            <a:spLocks noGrp="1"/>
          </p:cNvSpPr>
          <p:nvPr>
            <p:ph idx="1"/>
          </p:nvPr>
        </p:nvSpPr>
        <p:spPr/>
        <p:txBody>
          <a:bodyPr rtlCol="0">
            <a:normAutofit/>
          </a:bodyPr>
          <a:lstStyle/>
          <a:p>
            <a:pPr marL="438912" indent="-320040" algn="r" rtl="1" eaLnBrk="1" fontAlgn="auto" hangingPunct="1">
              <a:spcBef>
                <a:spcPts val="0"/>
              </a:spcBef>
              <a:spcAft>
                <a:spcPts val="0"/>
              </a:spcAft>
              <a:buFont typeface="Wingdings 2"/>
              <a:buChar char=""/>
              <a:defRPr/>
            </a:pPr>
            <a:r>
              <a:rPr lang="fa-IR" dirty="0" smtClean="0">
                <a:cs typeface="2 Zar" pitchFamily="2" charset="-78"/>
              </a:rPr>
              <a:t>نیازها و احتیاجات آنان را در مذاکره تشخیص دهید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برای ارایه نقطه نظرات آنهارا ترغیب کنید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درباره کلیات صحبت کنید </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نظریات آماده ای داشته باشید تا آنها را ارئه دهید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هنگام صحبت سعی کنید امیدها ، آرزوها و نظریات آنها را تایید کنید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از افرادی که آنها را مهم می پندارند نقل قولهایی برای تایید خود ارائه دهید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برای آنها قانون وضع نکنید </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با آنها سرد و بی احساس نباشید </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هنگام گفتگو با آنها خود را در مورد نظریات خود تعصب نشان ندهید</a:t>
            </a:r>
            <a:endParaRPr lang="en-US" dirty="0" smtClean="0">
              <a:cs typeface="2 Zar" pitchFamily="2" charset="-78"/>
            </a:endParaRPr>
          </a:p>
          <a:p>
            <a:pPr marL="633222" indent="-514350" algn="r" rtl="1" eaLnBrk="1" fontAlgn="auto" hangingPunct="1">
              <a:spcBef>
                <a:spcPts val="0"/>
              </a:spcBef>
              <a:spcAft>
                <a:spcPts val="0"/>
              </a:spcAft>
              <a:buFont typeface="+mj-lt"/>
              <a:buAutoNum type="arabicPeriod"/>
              <a:defRPr/>
            </a:pPr>
            <a:endParaRPr lang="en-US" dirty="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A29D70E-1ABF-46A0-9449-E107CB3ED799}" type="slidenum">
              <a:rPr lang="en-US" altLang="en-US">
                <a:solidFill>
                  <a:srgbClr val="3F3F3F"/>
                </a:solidFill>
                <a:latin typeface="Corbel" panose="020B0503020204020204" pitchFamily="34" charset="0"/>
              </a:rPr>
              <a:pPr eaLnBrk="1" hangingPunct="1"/>
              <a:t>17</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گروه عمل گرا</a:t>
            </a:r>
            <a:endParaRPr lang="en-US" sz="4700" dirty="0"/>
          </a:p>
        </p:txBody>
      </p:sp>
      <p:sp>
        <p:nvSpPr>
          <p:cNvPr id="25603" name="Content Placeholder 2"/>
          <p:cNvSpPr>
            <a:spLocks noGrp="1"/>
          </p:cNvSpPr>
          <p:nvPr>
            <p:ph idx="1"/>
          </p:nvPr>
        </p:nvSpPr>
        <p:spPr>
          <a:xfrm>
            <a:off x="381000" y="1524000"/>
            <a:ext cx="8229600" cy="4953000"/>
          </a:xfrm>
        </p:spPr>
        <p:txBody>
          <a:bodyPr/>
          <a:lstStyle/>
          <a:p>
            <a:pPr marL="631825" indent="-514350" algn="r" rtl="1" eaLnBrk="1" hangingPunct="1">
              <a:buFont typeface="Corbel" panose="020B0503020204020204" pitchFamily="34" charset="0"/>
              <a:buAutoNum type="arabicPeriod"/>
            </a:pPr>
            <a:r>
              <a:rPr lang="fa-IR" altLang="en-US" sz="3600" smtClean="0">
                <a:cs typeface="2 Zar" pitchFamily="2" charset="0"/>
              </a:rPr>
              <a:t>افرادی جسور رقابت جو و توانا هستند و به نتایج می اندیشند</a:t>
            </a:r>
            <a:endParaRPr lang="en-US" altLang="en-US" sz="3600" smtClean="0">
              <a:cs typeface="2 Zar" pitchFamily="2" charset="0"/>
            </a:endParaRPr>
          </a:p>
          <a:p>
            <a:pPr marL="631825" indent="-514350" algn="r" rtl="1" eaLnBrk="1" hangingPunct="1">
              <a:buFont typeface="Corbel" panose="020B0503020204020204" pitchFamily="34" charset="0"/>
              <a:buAutoNum type="arabicPeriod"/>
            </a:pPr>
            <a:r>
              <a:rPr lang="fa-IR" altLang="en-US" sz="3600" smtClean="0">
                <a:cs typeface="2 Zar" pitchFamily="2" charset="0"/>
              </a:rPr>
              <a:t>مسئولیت پذیر و از قبول کارهای نامعقول اکراه دارند</a:t>
            </a:r>
            <a:endParaRPr lang="en-US" altLang="en-US" sz="3600" smtClean="0">
              <a:cs typeface="2 Zar" pitchFamily="2" charset="0"/>
            </a:endParaRPr>
          </a:p>
          <a:p>
            <a:pPr marL="631825" indent="-514350" algn="r" rtl="1" eaLnBrk="1" hangingPunct="1">
              <a:buFont typeface="Corbel" panose="020B0503020204020204" pitchFamily="34" charset="0"/>
              <a:buAutoNum type="arabicPeriod"/>
            </a:pPr>
            <a:r>
              <a:rPr lang="fa-IR" altLang="en-US" sz="3600" smtClean="0">
                <a:cs typeface="2 Zar" pitchFamily="2" charset="0"/>
              </a:rPr>
              <a:t>در حل مشکلات توانا و به انجام کارهای بزرگ که احتمال خطر دارند دست میزنند</a:t>
            </a:r>
            <a:endParaRPr lang="en-US" altLang="en-US" sz="3600" smtClean="0">
              <a:cs typeface="2 Zar" pitchFamily="2" charset="0"/>
            </a:endParaRPr>
          </a:p>
          <a:p>
            <a:pPr marL="631825" indent="-514350" algn="r" rtl="1" eaLnBrk="1" hangingPunct="1">
              <a:buFont typeface="Corbel" panose="020B0503020204020204" pitchFamily="34" charset="0"/>
              <a:buAutoNum type="arabicPeriod"/>
            </a:pPr>
            <a:r>
              <a:rPr lang="fa-IR" altLang="en-US" sz="3600" smtClean="0">
                <a:cs typeface="2 Zar" pitchFamily="2" charset="0"/>
              </a:rPr>
              <a:t>افرادی مبتکر و سلطه جو، کم اعتقاد به دیگران ، خشن ،زیاده گو و شنوده گان خوبی نیستند</a:t>
            </a:r>
            <a:endParaRPr lang="en-US" altLang="en-US" sz="3600" smtClean="0">
              <a:cs typeface="2 Zar" pitchFamily="2" charset="0"/>
            </a:endParaRPr>
          </a:p>
          <a:p>
            <a:pPr marL="631825" indent="-514350" algn="r" rtl="1" eaLnBrk="1" hangingPunct="1">
              <a:buFont typeface="Corbel" panose="020B0503020204020204" pitchFamily="34" charset="0"/>
              <a:buAutoNum type="arabicPeriod"/>
            </a:pPr>
            <a:r>
              <a:rPr lang="fa-IR" altLang="en-US" sz="3600" smtClean="0">
                <a:cs typeface="2 Zar" pitchFamily="2" charset="0"/>
              </a:rPr>
              <a:t>به وقت اهمیت بسزایی می دهند و تنهاچیزی که می خواهند اطلاعات است</a:t>
            </a:r>
            <a:endParaRPr lang="en-US" altLang="en-US" sz="36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BFFD936-2043-472E-9505-0D7C0864325D}" type="slidenum">
              <a:rPr lang="en-US" altLang="en-US">
                <a:solidFill>
                  <a:srgbClr val="3F3F3F"/>
                </a:solidFill>
                <a:latin typeface="Corbel" panose="020B0503020204020204" pitchFamily="34" charset="0"/>
              </a:rPr>
              <a:pPr eaLnBrk="1" hangingPunct="1"/>
              <a:t>18</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گروه عمل گرا</a:t>
            </a:r>
            <a:endParaRPr lang="en-US" sz="4700" dirty="0"/>
          </a:p>
        </p:txBody>
      </p:sp>
      <p:sp>
        <p:nvSpPr>
          <p:cNvPr id="3" name="Content Placeholder 2"/>
          <p:cNvSpPr>
            <a:spLocks noGrp="1"/>
          </p:cNvSpPr>
          <p:nvPr>
            <p:ph idx="1"/>
          </p:nvPr>
        </p:nvSpPr>
        <p:spPr>
          <a:xfrm>
            <a:off x="304800" y="1447800"/>
            <a:ext cx="8229600" cy="4953000"/>
          </a:xfrm>
        </p:spPr>
        <p:txBody>
          <a:bodyPr rtlCol="0">
            <a:noAutofit/>
          </a:bodyPr>
          <a:lstStyle/>
          <a:p>
            <a:pPr marL="576072" indent="-457200" algn="r" rtl="1" eaLnBrk="1" fontAlgn="auto" hangingPunct="1">
              <a:spcBef>
                <a:spcPts val="0"/>
              </a:spcBef>
              <a:spcAft>
                <a:spcPts val="0"/>
              </a:spcAft>
              <a:buFont typeface="Wingdings 2"/>
              <a:buNone/>
              <a:defRPr/>
            </a:pPr>
            <a:r>
              <a:rPr lang="fa-IR" sz="2800" b="1" dirty="0" smtClean="0">
                <a:cs typeface="2 Zar" pitchFamily="2" charset="-78"/>
              </a:rPr>
              <a:t>اگر این گروه دارای ویژگیهای ذیل باشند بهتر عمل می کنند</a:t>
            </a:r>
            <a:endParaRPr lang="en-US" sz="2800" dirty="0" smtClean="0">
              <a:cs typeface="2 Zar" pitchFamily="2" charset="-78"/>
            </a:endParaRPr>
          </a:p>
          <a:p>
            <a:pPr marL="576072" indent="-457200" algn="r" rtl="1" eaLnBrk="1" fontAlgn="auto" hangingPunct="1">
              <a:spcBef>
                <a:spcPts val="0"/>
              </a:spcBef>
              <a:spcAft>
                <a:spcPts val="0"/>
              </a:spcAft>
              <a:buFont typeface="Wingdings 2"/>
              <a:buNone/>
              <a:defRPr/>
            </a:pPr>
            <a:r>
              <a:rPr lang="fa-IR" sz="2800" b="1" dirty="0" smtClean="0">
                <a:cs typeface="2 Zar" pitchFamily="2" charset="-78"/>
              </a:rPr>
              <a:t>نحوه برخورد با این گروه</a:t>
            </a:r>
            <a:r>
              <a:rPr lang="fa-IR" sz="2800" dirty="0" smtClean="0">
                <a:cs typeface="2 Zar" pitchFamily="2" charset="-78"/>
              </a:rPr>
              <a:t>:</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هنگام مذاکره سعی کنید دارای اطلاعات دقیق و غنی باشید</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هنگام گفتگو بسرعت به سراصل مطلب بروید و وقت آنان را تلف نکنید </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از تشریح جزییات خسته می شوند و در تصمیم گیری سریع مبنی بر حقایق و منطق اقدام می کنند</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هنگام صحبت با آنها بی نظم و بی برنامه نباشند</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فقط سوالات مهم را مطرح کنید</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چندین راه حل متفاوت ارئه کنید اما به آنها اجازه بدهید خودشان تصمیم بگیرند</a:t>
            </a:r>
            <a:endParaRPr lang="en-US" sz="2800" dirty="0" smtClean="0">
              <a:cs typeface="2 Zar" pitchFamily="2" charset="-78"/>
            </a:endParaRPr>
          </a:p>
          <a:p>
            <a:pPr marL="576072" indent="-457200" algn="r" rtl="1" eaLnBrk="1" fontAlgn="auto" hangingPunct="1">
              <a:spcBef>
                <a:spcPts val="0"/>
              </a:spcBef>
              <a:spcAft>
                <a:spcPts val="0"/>
              </a:spcAft>
              <a:buFont typeface="Arial" pitchFamily="34" charset="0"/>
              <a:buChar char="•"/>
              <a:defRPr/>
            </a:pPr>
            <a:r>
              <a:rPr lang="fa-IR" sz="2800" dirty="0" smtClean="0">
                <a:cs typeface="2 Zar" pitchFamily="2" charset="-78"/>
              </a:rPr>
              <a:t>آنها را با ارجاع در مورد اهداف و نتایج متقاعد کنید</a:t>
            </a:r>
            <a:endParaRPr lang="en-US" sz="2800" dirty="0" smtClean="0">
              <a:cs typeface="2 Zar" pitchFamily="2" charset="-78"/>
            </a:endParaRPr>
          </a:p>
          <a:p>
            <a:pPr marL="633222" indent="-514350" algn="r" rtl="1" eaLnBrk="1" fontAlgn="auto" hangingPunct="1">
              <a:spcBef>
                <a:spcPts val="0"/>
              </a:spcBef>
              <a:spcAft>
                <a:spcPts val="0"/>
              </a:spcAft>
              <a:buFont typeface="+mj-lt"/>
              <a:buAutoNum type="arabicPeriod"/>
              <a:defRPr/>
            </a:pPr>
            <a:endParaRPr lang="en-US" sz="2800"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205B45E-22A0-4B71-9DD2-77857D2B4C04}" type="slidenum">
              <a:rPr lang="en-US" altLang="en-US">
                <a:solidFill>
                  <a:srgbClr val="3F3F3F"/>
                </a:solidFill>
                <a:latin typeface="Corbel" panose="020B0503020204020204" pitchFamily="34" charset="0"/>
              </a:rPr>
              <a:pPr eaLnBrk="1" hangingPunct="1"/>
              <a:t>19</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تعاريف و مفاهيم مذاكره (</a:t>
            </a:r>
            <a:r>
              <a:rPr lang="en-US" sz="4700" dirty="0"/>
              <a:t>Negotiation</a:t>
            </a:r>
            <a:r>
              <a:rPr lang="fa-IR" sz="4700" dirty="0"/>
              <a:t>)</a:t>
            </a:r>
            <a:endParaRPr lang="en-US" sz="4700" dirty="0"/>
          </a:p>
        </p:txBody>
      </p:sp>
      <p:sp>
        <p:nvSpPr>
          <p:cNvPr id="9219" name="Content Placeholder 2"/>
          <p:cNvSpPr>
            <a:spLocks noGrp="1"/>
          </p:cNvSpPr>
          <p:nvPr>
            <p:ph idx="1"/>
          </p:nvPr>
        </p:nvSpPr>
        <p:spPr/>
        <p:txBody>
          <a:bodyPr/>
          <a:lstStyle/>
          <a:p>
            <a:pPr algn="r" rtl="1" eaLnBrk="1" hangingPunct="1"/>
            <a:r>
              <a:rPr lang="fa-IR" altLang="en-US" sz="3600" smtClean="0">
                <a:cs typeface="B Mitra" panose="00000400000000000000" pitchFamily="2" charset="-78"/>
              </a:rPr>
              <a:t>مذاكره جرياني است كه با بكاربردن آن نيازهايمان را ارضاء مي‌كنيم.</a:t>
            </a:r>
            <a:endParaRPr lang="en-US" altLang="en-US" sz="3600" smtClean="0">
              <a:cs typeface="B Mitra" panose="00000400000000000000" pitchFamily="2" charset="-78"/>
            </a:endParaRPr>
          </a:p>
          <a:p>
            <a:pPr algn="r" rtl="1" eaLnBrk="1" hangingPunct="1"/>
            <a:r>
              <a:rPr lang="fa-IR" altLang="en-US" sz="3600" smtClean="0">
                <a:cs typeface="B Mitra" panose="00000400000000000000" pitchFamily="2" charset="-78"/>
              </a:rPr>
              <a:t>مذاكره وسيله‌ايست براي برقراري ارتباط سازمان يافته جهت نيل به توافق ميان اشخاص حقيقي و حقوقي</a:t>
            </a:r>
            <a:endParaRPr lang="en-US" altLang="en-US" sz="3600" smtClean="0">
              <a:cs typeface="B Mitra" panose="00000400000000000000"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9CED4257-85A8-4517-BE9E-D81CA5D5656A}" type="slidenum">
              <a:rPr lang="en-US" altLang="en-US">
                <a:solidFill>
                  <a:srgbClr val="3F3F3F"/>
                </a:solidFill>
                <a:latin typeface="Corbel" panose="020B0503020204020204" pitchFamily="34" charset="0"/>
              </a:rPr>
              <a:pPr eaLnBrk="1" hangingPunct="1"/>
              <a:t>2</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گروه متفکر</a:t>
            </a:r>
            <a:endParaRPr lang="en-US" sz="4700" dirty="0"/>
          </a:p>
        </p:txBody>
      </p:sp>
      <p:sp>
        <p:nvSpPr>
          <p:cNvPr id="3" name="Content Placeholder 2"/>
          <p:cNvSpPr>
            <a:spLocks noGrp="1"/>
          </p:cNvSpPr>
          <p:nvPr>
            <p:ph idx="1"/>
          </p:nvPr>
        </p:nvSpPr>
        <p:spPr>
          <a:xfrm>
            <a:off x="304800" y="1447800"/>
            <a:ext cx="8229600" cy="4953000"/>
          </a:xfrm>
        </p:spPr>
        <p:txBody>
          <a:bodyPr rtlCol="0">
            <a:noAutofit/>
          </a:bodyPr>
          <a:lstStyle/>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تصور می کنند خیلی عاقل هستند</a:t>
            </a:r>
            <a:endParaRPr lang="en-US" dirty="0" smtClean="0">
              <a:cs typeface="2 Zar" pitchFamily="2" charset="-78"/>
            </a:endParaRPr>
          </a:p>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آنان به جزئیات علاقه مند می باشند</a:t>
            </a:r>
            <a:endParaRPr lang="en-US" dirty="0" smtClean="0">
              <a:cs typeface="2 Zar" pitchFamily="2" charset="-78"/>
            </a:endParaRPr>
          </a:p>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به دنبال کاملترین راه حل بوده لذا درتصمیم گیری کند می باشند</a:t>
            </a:r>
            <a:endParaRPr lang="en-US" dirty="0" smtClean="0">
              <a:cs typeface="2 Zar" pitchFamily="2" charset="-78"/>
            </a:endParaRPr>
          </a:p>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این گروه مسایل را پیش از حد مورد تجزیه و تحلیل قرار می دهند</a:t>
            </a:r>
            <a:endParaRPr lang="en-US" dirty="0" smtClean="0">
              <a:cs typeface="2 Zar" pitchFamily="2" charset="-78"/>
            </a:endParaRPr>
          </a:p>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خیلی کم ریسک می کنند</a:t>
            </a:r>
            <a:endParaRPr lang="en-US" dirty="0" smtClean="0">
              <a:cs typeface="2 Zar" pitchFamily="2" charset="-78"/>
            </a:endParaRPr>
          </a:p>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افرادی هستند اهل تفکر،مشورت ،توجه به جزئیات محافظه کار، واقع گرا، اهل تحلیل و ارزیابی مسایل </a:t>
            </a:r>
            <a:endParaRPr lang="en-US" dirty="0" smtClean="0">
              <a:cs typeface="2 Zar" pitchFamily="2" charset="-78"/>
            </a:endParaRPr>
          </a:p>
          <a:p>
            <a:pPr marL="438912" indent="-320040" algn="r" rtl="1" eaLnBrk="1" fontAlgn="auto" hangingPunct="1">
              <a:spcBef>
                <a:spcPts val="0"/>
              </a:spcBef>
              <a:spcAft>
                <a:spcPts val="0"/>
              </a:spcAft>
              <a:buFont typeface="Arial" pitchFamily="34" charset="0"/>
              <a:buChar char="•"/>
              <a:defRPr/>
            </a:pPr>
            <a:r>
              <a:rPr lang="fa-IR" dirty="0" smtClean="0">
                <a:cs typeface="2 Zar" pitchFamily="2" charset="-78"/>
              </a:rPr>
              <a:t>افرادی هستند دارای اوصاف زیاده گویی ،دودلی ،سخت گیروجدی</a:t>
            </a:r>
            <a:endParaRPr lang="en-US" dirty="0" smtClean="0">
              <a:cs typeface="2 Zar" pitchFamily="2" charset="-78"/>
            </a:endParaRPr>
          </a:p>
          <a:p>
            <a:pPr marL="633222" indent="-514350" algn="r" rtl="1" eaLnBrk="1" fontAlgn="auto" hangingPunct="1">
              <a:spcBef>
                <a:spcPts val="0"/>
              </a:spcBef>
              <a:spcAft>
                <a:spcPts val="0"/>
              </a:spcAft>
              <a:buFont typeface="Wingdings 2"/>
              <a:buNone/>
              <a:defRPr/>
            </a:pPr>
            <a:endParaRPr lang="en-US" sz="2800"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81B3E40F-4B9B-4CA1-AAE9-F3AEB017BD0F}" type="slidenum">
              <a:rPr lang="en-US" altLang="en-US">
                <a:solidFill>
                  <a:srgbClr val="3F3F3F"/>
                </a:solidFill>
                <a:latin typeface="Corbel" panose="020B0503020204020204" pitchFamily="34" charset="0"/>
              </a:rPr>
              <a:pPr eaLnBrk="1" hangingPunct="1"/>
              <a:t>20</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گروه متفکر</a:t>
            </a:r>
            <a:endParaRPr lang="en-US" sz="4700" dirty="0"/>
          </a:p>
        </p:txBody>
      </p:sp>
      <p:sp>
        <p:nvSpPr>
          <p:cNvPr id="3" name="Content Placeholder 2"/>
          <p:cNvSpPr>
            <a:spLocks noGrp="1"/>
          </p:cNvSpPr>
          <p:nvPr>
            <p:ph idx="1"/>
          </p:nvPr>
        </p:nvSpPr>
        <p:spPr>
          <a:xfrm>
            <a:off x="304800" y="1447800"/>
            <a:ext cx="8229600" cy="4953000"/>
          </a:xfrm>
        </p:spPr>
        <p:txBody>
          <a:bodyPr rtlCol="0">
            <a:noAutofit/>
          </a:bodyPr>
          <a:lstStyle/>
          <a:p>
            <a:pPr marL="633222" indent="-514350" algn="r" rtl="1" eaLnBrk="1" fontAlgn="auto" hangingPunct="1">
              <a:spcBef>
                <a:spcPts val="0"/>
              </a:spcBef>
              <a:spcAft>
                <a:spcPts val="0"/>
              </a:spcAft>
              <a:buFont typeface="Wingdings 2"/>
              <a:buNone/>
              <a:defRPr/>
            </a:pPr>
            <a:r>
              <a:rPr lang="fa-IR" sz="2800" b="1" dirty="0" smtClean="0">
                <a:cs typeface="2 Zar" pitchFamily="2" charset="-78"/>
              </a:rPr>
              <a:t>اگر دارای ویژگی های ذیل باشندبهتر عمل می کنند</a:t>
            </a: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سرعت در تصمیم گیری،کم توجهی به جزئیات،ریسک پذیری زیاد،مواجهه به مخالفت ها نه اجتناب از آن</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b="1" dirty="0" smtClean="0">
                <a:cs typeface="2 Zar" pitchFamily="2" charset="-78"/>
              </a:rPr>
              <a:t>دربرخورد با این افراد که باید: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نشان دهید به همه جوانب آنچه می خواهید به آنها بگویید اندیشیده اید.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برای متقاعد کردن آنان مرحله به مرحله پیش روید.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برای نشان دادن استدلال خویش از نقشه و آمار استفاده کنید.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برای هریک از مراحل اجرایی برنامه داشته باشید و آنرا ارائه کنید.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هنگام تبادل نظر با آنها دقیق و واقع بین باشید به آنها فرصت دهید تا بدانند که شما قابل اعتماد هستید .</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ازعقاید دیگران بعنوان مدرک ودلیل استفاده نکنید.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هنگام گفتگو با آنها بی نظم وبی برنامه نباشید.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با آنها خودمانی رفتار نکنید بلکه سعی کنید رسمی باشید و با صدای بلند صحبت نکنید.</a:t>
            </a:r>
            <a:endParaRPr lang="en-US" sz="2400" dirty="0" smtClean="0">
              <a:cs typeface="2 Zar" pitchFamily="2" charset="-78"/>
            </a:endParaRPr>
          </a:p>
          <a:p>
            <a:pPr marL="633222" indent="-514350" algn="r" rtl="1" eaLnBrk="1" fontAlgn="auto" hangingPunct="1">
              <a:spcBef>
                <a:spcPts val="0"/>
              </a:spcBef>
              <a:spcAft>
                <a:spcPts val="0"/>
              </a:spcAft>
              <a:buFont typeface="Wingdings 2"/>
              <a:buNone/>
              <a:defRPr/>
            </a:pPr>
            <a:endParaRPr lang="en-US" sz="2800" dirty="0" smtClean="0">
              <a:cs typeface="2 Zar" pitchFamily="2" charset="-78"/>
            </a:endParaRPr>
          </a:p>
          <a:p>
            <a:pPr marL="633222" indent="-514350" algn="r" rtl="1" eaLnBrk="1" fontAlgn="auto" hangingPunct="1">
              <a:spcBef>
                <a:spcPts val="0"/>
              </a:spcBef>
              <a:spcAft>
                <a:spcPts val="0"/>
              </a:spcAft>
              <a:buFont typeface="Wingdings 2"/>
              <a:buNone/>
              <a:defRPr/>
            </a:pPr>
            <a:endParaRPr lang="en-US" sz="2800"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508BBAB-E315-4024-9A75-628E3CBBEFED}" type="slidenum">
              <a:rPr lang="en-US" altLang="en-US">
                <a:solidFill>
                  <a:srgbClr val="3F3F3F"/>
                </a:solidFill>
                <a:latin typeface="Corbel" panose="020B0503020204020204" pitchFamily="34" charset="0"/>
              </a:rPr>
              <a:pPr eaLnBrk="1" hangingPunct="1"/>
              <a:t>21</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6448"/>
            <a:ext cx="8229600" cy="758952"/>
          </a:xfrm>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هنگام مذاکره با ژاپنی ها چه رفتاری از خود نشان دهید. </a:t>
            </a:r>
            <a:r>
              <a:rPr lang="en-US" sz="4700" dirty="0"/>
              <a:t/>
            </a:r>
            <a:br>
              <a:rPr lang="en-US" sz="4700" dirty="0"/>
            </a:br>
            <a:endParaRPr lang="en-US" sz="4700" dirty="0"/>
          </a:p>
        </p:txBody>
      </p:sp>
      <p:sp>
        <p:nvSpPr>
          <p:cNvPr id="3" name="Content Placeholder 2"/>
          <p:cNvSpPr>
            <a:spLocks noGrp="1"/>
          </p:cNvSpPr>
          <p:nvPr>
            <p:ph idx="1"/>
          </p:nvPr>
        </p:nvSpPr>
        <p:spPr>
          <a:xfrm>
            <a:off x="304800" y="1447800"/>
            <a:ext cx="8229600" cy="4953000"/>
          </a:xfrm>
        </p:spPr>
        <p:txBody>
          <a:bodyPr rtlCol="0">
            <a:noAutofit/>
          </a:bodyPr>
          <a:lstStyle/>
          <a:p>
            <a:pPr marL="438912" indent="-320040" algn="r" rtl="1" eaLnBrk="1" fontAlgn="auto" hangingPunct="1">
              <a:spcBef>
                <a:spcPts val="0"/>
              </a:spcBef>
              <a:spcAft>
                <a:spcPts val="0"/>
              </a:spcAft>
              <a:buFont typeface="Wingdings 2"/>
              <a:buNone/>
              <a:defRPr/>
            </a:pPr>
            <a:r>
              <a:rPr lang="fa-IR" sz="2800" b="1" dirty="0" smtClean="0">
                <a:cs typeface="2 Zar" pitchFamily="2" charset="-78"/>
              </a:rPr>
              <a:t>استخدام</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b="1" dirty="0" smtClean="0">
                <a:cs typeface="2 Zar" pitchFamily="2" charset="-78"/>
              </a:rPr>
              <a:t> </a:t>
            </a:r>
            <a:r>
              <a:rPr lang="fa-IR" sz="2800" dirty="0" smtClean="0">
                <a:cs typeface="2 Zar" pitchFamily="2" charset="-78"/>
              </a:rPr>
              <a:t>برای تماسهای اولیه از یک ((معرف)) استفاده کنید.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 نماینده ای را بکارگیریدکه طرف مقابل شما آنرا می شناسد به او احترام می گذارد.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 مطمئن شوید که نماینده یا مشاور شما به زبان ژاپنی مسلط است.</a:t>
            </a:r>
            <a:endParaRPr lang="en-US" sz="2800" dirty="0" smtClean="0">
              <a:cs typeface="2 Zar" pitchFamily="2" charset="-78"/>
            </a:endParaRPr>
          </a:p>
          <a:p>
            <a:pPr marL="438912" indent="-320040" algn="r" rtl="1" eaLnBrk="1" fontAlgn="auto" hangingPunct="1">
              <a:spcBef>
                <a:spcPts val="0"/>
              </a:spcBef>
              <a:spcAft>
                <a:spcPts val="0"/>
              </a:spcAft>
              <a:buFont typeface="Wingdings 2"/>
              <a:buNone/>
              <a:defRPr/>
            </a:pPr>
            <a:r>
              <a:rPr lang="fa-IR" sz="2800" b="1" dirty="0" smtClean="0">
                <a:cs typeface="2 Zar" pitchFamily="2" charset="-78"/>
              </a:rPr>
              <a:t>ترغیب</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 درتعامل اجتماعی راحت و آزاد باشید وبه طور مستقیم ارتباط برقرار کنید و موضوعات را ابلاغ نمایید.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 درخواست اولیه را در حد خیلی بالا مطرح کنید ،تا بتوانید بعداَ امتیازاتی رابدهیدوآن را تعدیل کنید.</a:t>
            </a:r>
            <a:endParaRPr lang="en-US" sz="28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800" dirty="0" smtClean="0">
                <a:cs typeface="2 Zar" pitchFamily="2" charset="-78"/>
              </a:rPr>
              <a:t> بطور کارآمدعمل کنید تابتوانید کار رابه انجام برسانید.</a:t>
            </a:r>
            <a:endParaRPr lang="en-US" sz="2800" dirty="0" smtClean="0">
              <a:cs typeface="2 Zar" pitchFamily="2" charset="-78"/>
            </a:endParaRPr>
          </a:p>
          <a:p>
            <a:pPr marL="633222" indent="-514350" algn="r" rtl="1" eaLnBrk="1" fontAlgn="auto" hangingPunct="1">
              <a:spcBef>
                <a:spcPts val="0"/>
              </a:spcBef>
              <a:spcAft>
                <a:spcPts val="0"/>
              </a:spcAft>
              <a:buFont typeface="Wingdings 2"/>
              <a:buNone/>
              <a:defRPr/>
            </a:pPr>
            <a:endParaRPr lang="en-US" sz="2800"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5E177C39-63EB-472A-B0F9-38AE78CED895}" type="slidenum">
              <a:rPr lang="en-US" altLang="en-US">
                <a:solidFill>
                  <a:srgbClr val="3F3F3F"/>
                </a:solidFill>
                <a:latin typeface="Corbel" panose="020B0503020204020204" pitchFamily="34" charset="0"/>
              </a:rPr>
              <a:pPr eaLnBrk="1" hangingPunct="1"/>
              <a:t>22</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447800"/>
            <a:ext cx="8229600" cy="4953000"/>
          </a:xfrm>
        </p:spPr>
        <p:txBody>
          <a:bodyPr rtlCol="0">
            <a:noAutofit/>
          </a:bodyPr>
          <a:lstStyle/>
          <a:p>
            <a:pPr marL="438912" indent="-320040" algn="r" rtl="1" eaLnBrk="1" fontAlgn="auto" hangingPunct="1">
              <a:spcBef>
                <a:spcPts val="0"/>
              </a:spcBef>
              <a:spcAft>
                <a:spcPts val="0"/>
              </a:spcAft>
              <a:buFont typeface="Wingdings 2"/>
              <a:buNone/>
              <a:defRPr/>
            </a:pPr>
            <a:r>
              <a:rPr lang="fa-IR" b="1" dirty="0" smtClean="0">
                <a:cs typeface="2 Zar" pitchFamily="2" charset="-78"/>
              </a:rPr>
              <a:t>سازگاری</a:t>
            </a:r>
            <a:endParaRPr lang="fa-IR"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برخی از تشریفات ژاپنی را رعایت کنید(رفتار درون گرا،کارتهای نام، هدیه ها)</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برخی نفوذ بر تصمیم گیری همتایان، پیشاپیش اطلاعات زیادی را کسب کنید.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جدول زمان بندی معمول خود را کند کنید و آهسته تر پیش روید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تعبیر و تفاسیر آگاهانه صورت دهید.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بعداًدر فرآیند مذاکره ، محکم تر و قاطعانه تر پیش روید.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یکدیگر را پذیرفتن (نفوذ)</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 اساس مدل جمع آوری اطلاعات پیش روید.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خلق و خوی طرف مقابل را بشناسید.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برای  مذاکرات رسمی یک تیم «گروه» ترتیب دهید.</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به زبان ژاپنی صحبت کنید. </a:t>
            </a:r>
            <a:endParaRPr lang="en-US" sz="24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2400" dirty="0" smtClean="0">
                <a:cs typeface="2 Zar" pitchFamily="2" charset="-78"/>
              </a:rPr>
              <a:t>روابط شخصی ایجاد کنید،و در قالب آنها به تعهدات عمل کنید.</a:t>
            </a:r>
            <a:endParaRPr lang="en-US" sz="2400" dirty="0" smtClean="0">
              <a:cs typeface="2 Zar" pitchFamily="2" charset="-78"/>
            </a:endParaRPr>
          </a:p>
          <a:p>
            <a:pPr marL="633222" indent="-514350" algn="r" rtl="1" eaLnBrk="1" fontAlgn="auto" hangingPunct="1">
              <a:spcBef>
                <a:spcPts val="0"/>
              </a:spcBef>
              <a:spcAft>
                <a:spcPts val="0"/>
              </a:spcAft>
              <a:buFont typeface="Wingdings 2"/>
              <a:buNone/>
              <a:defRPr/>
            </a:pPr>
            <a:endParaRPr lang="en-US" sz="2400"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FF46F3-B4D2-46BF-BDAD-91E49E7B9583}" type="slidenum">
              <a:rPr lang="en-US" altLang="en-US">
                <a:solidFill>
                  <a:srgbClr val="3F3F3F"/>
                </a:solidFill>
                <a:latin typeface="Corbel" panose="020B0503020204020204" pitchFamily="34" charset="0"/>
              </a:rPr>
              <a:pPr eaLnBrk="1" hangingPunct="1"/>
              <a:t>23</a:t>
            </a:fld>
            <a:endParaRPr lang="en-US" altLang="en-US">
              <a:solidFill>
                <a:srgbClr val="3F3F3F"/>
              </a:solidFill>
              <a:latin typeface="Corbel" panose="020B0503020204020204" pitchFamily="34" charset="0"/>
            </a:endParaRPr>
          </a:p>
        </p:txBody>
      </p:sp>
      <p:sp>
        <p:nvSpPr>
          <p:cNvPr id="6" name="Title 1"/>
          <p:cNvSpPr txBox="1">
            <a:spLocks/>
          </p:cNvSpPr>
          <p:nvPr/>
        </p:nvSpPr>
        <p:spPr>
          <a:xfrm>
            <a:off x="457200" y="536448"/>
            <a:ext cx="8229600" cy="758952"/>
          </a:xfrm>
          <a:prstGeom prst="rect">
            <a:avLst/>
          </a:prstGeom>
        </p:spPr>
        <p:txBody>
          <a:bodyPr vert="horz" lIns="91440" tIns="0" rIns="45720" bIns="0" rtlCol="0" anchor="t">
            <a:normAutofit fontScale="60000" lnSpcReduction="20000"/>
            <a:scene3d>
              <a:camera prst="orthographicFront"/>
              <a:lightRig rig="threePt" dir="t">
                <a:rot lat="0" lon="0" rev="4800000"/>
              </a:lightRig>
            </a:scene3d>
            <a:sp3d prstMaterial="matte"/>
          </a:bodyPr>
          <a:lstStyle>
            <a:lvl1pPr algn="ctr" rtl="1" eaLnBrk="1" fontAlgn="auto" hangingPunct="1">
              <a:spcAft>
                <a:spcPts val="0"/>
              </a:spcAft>
              <a:defRPr sz="4700" b="1">
                <a:solidFill>
                  <a:srgbClr val="FFC800"/>
                </a:solidFill>
                <a:latin typeface="+mj-lt"/>
                <a:ea typeface="+mj-ea"/>
                <a:cs typeface="+mj-cs"/>
              </a:defRPr>
            </a:lvl1pPr>
            <a:lvl2pPr eaLnBrk="0" hangingPunct="0">
              <a:defRPr sz="4500" b="1">
                <a:solidFill>
                  <a:srgbClr val="FFC800"/>
                </a:solidFill>
                <a:latin typeface="Corbel" pitchFamily="34" charset="0"/>
              </a:defRPr>
            </a:lvl2pPr>
            <a:lvl3pPr eaLnBrk="0" hangingPunct="0">
              <a:defRPr sz="4500" b="1">
                <a:solidFill>
                  <a:srgbClr val="FFC800"/>
                </a:solidFill>
                <a:latin typeface="Corbel" pitchFamily="34" charset="0"/>
              </a:defRPr>
            </a:lvl3pPr>
            <a:lvl4pPr eaLnBrk="0" hangingPunct="0">
              <a:defRPr sz="4500" b="1">
                <a:solidFill>
                  <a:srgbClr val="FFC800"/>
                </a:solidFill>
                <a:latin typeface="Corbel" pitchFamily="34" charset="0"/>
              </a:defRPr>
            </a:lvl4pPr>
            <a:lvl5pPr eaLnBrk="0" hangingPunct="0">
              <a:defRPr sz="4500" b="1">
                <a:solidFill>
                  <a:srgbClr val="FFC800"/>
                </a:solidFill>
                <a:latin typeface="Corbel" pitchFamily="34" charset="0"/>
              </a:defRPr>
            </a:lvl5pPr>
            <a:lvl6pPr marL="457200" fontAlgn="base">
              <a:spcBef>
                <a:spcPct val="0"/>
              </a:spcBef>
              <a:spcAft>
                <a:spcPct val="0"/>
              </a:spcAft>
              <a:defRPr sz="4500" b="1">
                <a:solidFill>
                  <a:srgbClr val="FFC800"/>
                </a:solidFill>
                <a:latin typeface="Corbel" pitchFamily="34" charset="0"/>
              </a:defRPr>
            </a:lvl6pPr>
            <a:lvl7pPr marL="914400" fontAlgn="base">
              <a:spcBef>
                <a:spcPct val="0"/>
              </a:spcBef>
              <a:spcAft>
                <a:spcPct val="0"/>
              </a:spcAft>
              <a:defRPr sz="4500" b="1">
                <a:solidFill>
                  <a:srgbClr val="FFC800"/>
                </a:solidFill>
                <a:latin typeface="Corbel" pitchFamily="34" charset="0"/>
              </a:defRPr>
            </a:lvl7pPr>
            <a:lvl8pPr marL="1371600" fontAlgn="base">
              <a:spcBef>
                <a:spcPct val="0"/>
              </a:spcBef>
              <a:spcAft>
                <a:spcPct val="0"/>
              </a:spcAft>
              <a:defRPr sz="4500" b="1">
                <a:solidFill>
                  <a:srgbClr val="FFC800"/>
                </a:solidFill>
                <a:latin typeface="Corbel" pitchFamily="34" charset="0"/>
              </a:defRPr>
            </a:lvl8pPr>
            <a:lvl9pPr marL="1828800" fontAlgn="base">
              <a:spcBef>
                <a:spcPct val="0"/>
              </a:spcBef>
              <a:spcAft>
                <a:spcPct val="0"/>
              </a:spcAft>
              <a:defRPr sz="4500" b="1">
                <a:solidFill>
                  <a:srgbClr val="FFC800"/>
                </a:solidFill>
                <a:latin typeface="Corbel" pitchFamily="34" charset="0"/>
              </a:defRPr>
            </a:lvl9pPr>
            <a:extLst/>
          </a:lstStyle>
          <a:p>
            <a:r>
              <a:rPr lang="fa-IR" dirty="0"/>
              <a:t>هنگام مذاکره با ژاپنی ها چه رفتاری از خود نشان دهید. </a:t>
            </a:r>
            <a:r>
              <a:rPr lang="en-US" dirty="0"/>
              <a:t/>
            </a:r>
            <a:br>
              <a:rPr lang="en-US" dirty="0"/>
            </a:br>
            <a:endParaRPr lang="en-US" dirty="0"/>
          </a:p>
        </p:txBody>
      </p:sp>
    </p:spTree>
  </p:cSld>
  <p:clrMapOvr>
    <a:masterClrMapping/>
  </p:clrMapOvr>
  <p:transition>
    <p:newsflash/>
    <p:sndAc>
      <p:stSnd>
        <p:snd r:embed="rId2" name="wind.wav"/>
      </p:stSnd>
    </p:sndAc>
  </p:transition>
</p:sld>
</file>

<file path=ppt/slides/slide2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جمع بندی</a:t>
            </a:r>
            <a:r>
              <a:rPr lang="en-US" sz="4700" dirty="0"/>
              <a:t/>
            </a:r>
            <a:br>
              <a:rPr lang="en-US" sz="4700" dirty="0"/>
            </a:br>
            <a:endParaRPr lang="en-US" sz="4700" dirty="0"/>
          </a:p>
        </p:txBody>
      </p:sp>
      <p:sp>
        <p:nvSpPr>
          <p:cNvPr id="3" name="Content Placeholder 2"/>
          <p:cNvSpPr>
            <a:spLocks noGrp="1"/>
          </p:cNvSpPr>
          <p:nvPr>
            <p:ph idx="1"/>
          </p:nvPr>
        </p:nvSpPr>
        <p:spPr/>
        <p:txBody>
          <a:bodyPr rtlCol="0">
            <a:normAutofit fontScale="92500" lnSpcReduction="20000"/>
          </a:bodyPr>
          <a:lstStyle/>
          <a:p>
            <a:pPr marL="438912" indent="-320040" algn="r" rtl="1" eaLnBrk="1" fontAlgn="auto" hangingPunct="1">
              <a:spcBef>
                <a:spcPts val="0"/>
              </a:spcBef>
              <a:spcAft>
                <a:spcPts val="0"/>
              </a:spcAft>
              <a:buFont typeface="Wingdings 2"/>
              <a:buChar char=""/>
              <a:defRPr/>
            </a:pPr>
            <a:r>
              <a:rPr lang="fa-IR" dirty="0" smtClean="0">
                <a:cs typeface="2 Zar" pitchFamily="2" charset="-78"/>
              </a:rPr>
              <a:t>در مورد تک تک همتایان و نیز شرایط و اوضاع و احوال موجود کار کنید و اطلاعات کافی کسب نماید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هوشیار و تیز هوش باشید و برای افراد مختلف ، رفتارهای مناسب آنها را ارئه دهید.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از همتای خود برای انجام کارهایی که مورد علاقه هر دو شما هستند،دعوت کنید.(مثلاً با هم به بازی گلف بروید)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اینها نمونه هایی (نه فهرست کامل) از نگرشها و رفتارهایی است به وسیله مذاکره کنند در استراتژی مذاکره استفاده می گردد.</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dirty="0" smtClean="0">
                <a:cs typeface="2 Zar" pitchFamily="2" charset="-78"/>
              </a:rPr>
              <a:t> </a:t>
            </a:r>
            <a:endParaRPr lang="en-US" dirty="0" smtClean="0">
              <a:cs typeface="2 Zar" pitchFamily="2" charset="-78"/>
            </a:endParaRPr>
          </a:p>
          <a:p>
            <a:pPr marL="438912" indent="-320040" algn="r" rtl="1" eaLnBrk="1" fontAlgn="auto" hangingPunct="1">
              <a:spcBef>
                <a:spcPts val="0"/>
              </a:spcBef>
              <a:spcAft>
                <a:spcPts val="0"/>
              </a:spcAft>
              <a:buFont typeface="Wingdings 2"/>
              <a:buChar char=""/>
              <a:defRPr/>
            </a:pPr>
            <a:r>
              <a:rPr lang="en-US" dirty="0" smtClean="0">
                <a:cs typeface="2 Zar" pitchFamily="2" charset="-78"/>
              </a:rPr>
              <a:t/>
            </a:r>
            <a:br>
              <a:rPr lang="en-US" dirty="0" smtClean="0">
                <a:cs typeface="2 Zar" pitchFamily="2" charset="-78"/>
              </a:rPr>
            </a:br>
            <a:r>
              <a:rPr lang="en-US" dirty="0" smtClean="0">
                <a:cs typeface="2 Zar" pitchFamily="2" charset="-78"/>
              </a:rPr>
              <a:t>Sourse: Stephen  E.weiss ,Negotiating   with  Romans-  part   1, Sloan  Management Review (winter 1994): 58.</a:t>
            </a:r>
          </a:p>
          <a:p>
            <a:pPr marL="438912" indent="-320040" algn="r" eaLnBrk="1" fontAlgn="auto" hangingPunct="1">
              <a:spcBef>
                <a:spcPts val="0"/>
              </a:spcBef>
              <a:spcAft>
                <a:spcPts val="0"/>
              </a:spcAft>
              <a:buFont typeface="Wingdings 2"/>
              <a:buChar char=""/>
              <a:defRPr/>
            </a:pPr>
            <a:endParaRPr lang="en-US" dirty="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81E3A70-66FB-4ABB-9139-BC173866B49E}" type="slidenum">
              <a:rPr lang="en-US" altLang="en-US">
                <a:solidFill>
                  <a:srgbClr val="3F3F3F"/>
                </a:solidFill>
                <a:latin typeface="Corbel" panose="020B0503020204020204" pitchFamily="34" charset="0"/>
              </a:rPr>
              <a:pPr eaLnBrk="1" hangingPunct="1"/>
              <a:t>24</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در خلال جلسات مذاکره در ژاپن چگونه رفتار کنید.</a:t>
            </a:r>
            <a:endParaRPr lang="en-US" sz="4700" dirty="0"/>
          </a:p>
        </p:txBody>
      </p:sp>
      <p:sp>
        <p:nvSpPr>
          <p:cNvPr id="32771" name="Content Placeholder 2"/>
          <p:cNvSpPr>
            <a:spLocks noGrp="1"/>
          </p:cNvSpPr>
          <p:nvPr>
            <p:ph idx="1"/>
          </p:nvPr>
        </p:nvSpPr>
        <p:spPr>
          <a:xfrm>
            <a:off x="457200" y="1600200"/>
            <a:ext cx="8229600" cy="4800600"/>
          </a:xfrm>
        </p:spPr>
        <p:txBody>
          <a:bodyPr/>
          <a:lstStyle/>
          <a:p>
            <a:pPr algn="r" rtl="1" eaLnBrk="1" hangingPunct="1"/>
            <a:r>
              <a:rPr lang="fa-IR" altLang="en-US" sz="2200" smtClean="0">
                <a:cs typeface="2 Zar" pitchFamily="2" charset="0"/>
              </a:rPr>
              <a:t>خیلی زود به جزئیات نپردازید ژاپنی ها ممکن است احساس کنند که جزئیات به موازاتی که فرآیند مذاکره پیش می رود،مطرح خواهند شد.</a:t>
            </a:r>
            <a:endParaRPr lang="en-US" altLang="en-US" sz="2200" smtClean="0">
              <a:cs typeface="2 Zar" pitchFamily="2" charset="0"/>
            </a:endParaRPr>
          </a:p>
          <a:p>
            <a:pPr algn="r" rtl="1" eaLnBrk="1" hangingPunct="1"/>
            <a:r>
              <a:rPr lang="fa-IR" altLang="en-US" sz="2200" smtClean="0">
                <a:cs typeface="2 Zar" pitchFamily="2" charset="0"/>
              </a:rPr>
              <a:t>سعی نکنید برای القای ایده های خود از رویکرد تهاجمی استفاده کنید.ژاپنی ها احساس می کنند نظر یا محصول شما باید خودش صحبت کند.(مشک آن است که خود ببوید نه آنکه عطار بگوید) روش ملایم تری را انتخاب کنید.</a:t>
            </a:r>
            <a:endParaRPr lang="en-US" altLang="en-US" sz="2200" smtClean="0">
              <a:cs typeface="2 Zar" pitchFamily="2" charset="0"/>
            </a:endParaRPr>
          </a:p>
          <a:p>
            <a:pPr algn="r" rtl="1" eaLnBrk="1" hangingPunct="1"/>
            <a:r>
              <a:rPr lang="fa-IR" altLang="en-US" sz="2200" smtClean="0">
                <a:cs typeface="2 Zar" pitchFamily="2" charset="0"/>
              </a:rPr>
              <a:t>وقتی کسی سخن می گوید حرف او را قطع نکنید.این کار از نظر اغلب ژاپنی ها بی ادبی و گستاخی قلمداد می گردد.</a:t>
            </a:r>
            <a:endParaRPr lang="en-US" altLang="en-US" sz="2200" smtClean="0">
              <a:cs typeface="2 Zar" pitchFamily="2" charset="0"/>
            </a:endParaRPr>
          </a:p>
          <a:p>
            <a:pPr algn="r" rtl="1" eaLnBrk="1" hangingPunct="1"/>
            <a:r>
              <a:rPr lang="fa-IR" altLang="en-US" sz="2200" smtClean="0">
                <a:cs typeface="2 Zar" pitchFamily="2" charset="0"/>
              </a:rPr>
              <a:t>سعی کنید رسمی باشید ، از آنها بپرسید  آیا می توانید با نام کوچکشان آنها را صدا کنید،یا آیا هر کسی می تواند برای راحتی بیشتر کت خود را در آورد.در چنین جوی به ژاپنی ها نوعی احساس عدم اصالت دست  میدهد.</a:t>
            </a:r>
            <a:endParaRPr lang="en-US" altLang="en-US" sz="2200" smtClean="0">
              <a:cs typeface="2 Zar" pitchFamily="2" charset="0"/>
            </a:endParaRPr>
          </a:p>
          <a:p>
            <a:pPr algn="r" rtl="1" eaLnBrk="1" hangingPunct="1"/>
            <a:r>
              <a:rPr lang="fa-IR" altLang="en-US" sz="2200" smtClean="0">
                <a:cs typeface="2 Zar" pitchFamily="2" charset="0"/>
              </a:rPr>
              <a:t>همیشه تا حد ممکن اطلاعات زیادی در مورد طرحها و موسسه خود همراه بیاورید. مقالات منتشر شده در این زمینه بسیار مفید خواهد بود.</a:t>
            </a:r>
            <a:endParaRPr lang="en-US" altLang="en-US" sz="2200" smtClean="0">
              <a:cs typeface="2 Zar" pitchFamily="2" charset="0"/>
            </a:endParaRPr>
          </a:p>
          <a:p>
            <a:pPr algn="r" rtl="1" eaLnBrk="1" hangingPunct="1"/>
            <a:r>
              <a:rPr lang="fa-IR" altLang="en-US" sz="2200" smtClean="0">
                <a:cs typeface="2 Zar" pitchFamily="2" charset="0"/>
              </a:rPr>
              <a:t>بهتر است به تنهایی با ژاپنی هامذاکره صورت نگیرد.برای انجام مذاکرات یک گروه (دو یا سه نفر)بفرستید.این امر برای ژپنی ها نشانه صداقت است.مطمئن شوید که افراد مناسبی که می توانند اتخاذ تصمیم نمایند را فرستاده اید</a:t>
            </a:r>
            <a:endParaRPr lang="en-US" altLang="en-US" sz="2200" smtClean="0">
              <a:cs typeface="2 Zar" pitchFamily="2" charset="0"/>
            </a:endParaRPr>
          </a:p>
          <a:p>
            <a:pPr algn="r" eaLnBrk="1" hangingPunct="1"/>
            <a:endParaRPr lang="en-US" altLang="en-US" sz="22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7E3039A-D6D4-4EF5-8E8E-7C22C030E5EE}" type="slidenum">
              <a:rPr lang="en-US" altLang="en-US">
                <a:solidFill>
                  <a:srgbClr val="3F3F3F"/>
                </a:solidFill>
                <a:latin typeface="Corbel" panose="020B0503020204020204" pitchFamily="34" charset="0"/>
              </a:rPr>
              <a:pPr eaLnBrk="1" hangingPunct="1"/>
              <a:t>25</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در خلال جلسات مذاکره در ژاپن چگونه رفتار کنید.</a:t>
            </a:r>
            <a:endParaRPr lang="en-US" sz="4700" dirty="0"/>
          </a:p>
        </p:txBody>
      </p:sp>
      <p:sp>
        <p:nvSpPr>
          <p:cNvPr id="33795" name="Content Placeholder 2"/>
          <p:cNvSpPr>
            <a:spLocks noGrp="1"/>
          </p:cNvSpPr>
          <p:nvPr>
            <p:ph idx="1"/>
          </p:nvPr>
        </p:nvSpPr>
        <p:spPr>
          <a:xfrm>
            <a:off x="457200" y="1600200"/>
            <a:ext cx="8229600" cy="4800600"/>
          </a:xfrm>
        </p:spPr>
        <p:txBody>
          <a:bodyPr/>
          <a:lstStyle/>
          <a:p>
            <a:pPr algn="r" rtl="1" eaLnBrk="1" hangingPunct="1"/>
            <a:r>
              <a:rPr lang="fa-IR" altLang="en-US" sz="1800" dirty="0" smtClean="0">
                <a:cs typeface="2 Zar" pitchFamily="2" charset="0"/>
              </a:rPr>
              <a:t>در موردکلیه نکاتی که در جلسات مطرح شده اند نخواهید که فوراً تصمیم گیری شود چون اغلب تصمیمات بایددر گروه  اتخاذ  شوند، تیم ژاپنی برای بررسی یاداشت ها و موضوعات مورد بحث به زمان نیاز دارد.</a:t>
            </a:r>
            <a:endParaRPr lang="en-US" altLang="en-US" sz="1800" dirty="0" smtClean="0">
              <a:cs typeface="2 Zar" pitchFamily="2" charset="0"/>
            </a:endParaRPr>
          </a:p>
          <a:p>
            <a:pPr algn="r" rtl="1" eaLnBrk="1" hangingPunct="1"/>
            <a:r>
              <a:rPr lang="fa-IR" altLang="en-US" sz="1800" dirty="0" smtClean="0">
                <a:cs typeface="2 Zar" pitchFamily="2" charset="0"/>
              </a:rPr>
              <a:t>اگر ژاپنی ها در پی آنند تا در مورد مذهب یا باورهای سیاسی شمااطلاعاتی به دست آورند، ناراحت نشوید. زیرا طرح این پرسشها ،در ژاپن بسیار متداول است ، چون آنها علاقه مندند در مورد شما و شرکتتان هر چه بیشتر بدانند.این امر در آنها ایجاد اطمینان می کند.</a:t>
            </a:r>
            <a:endParaRPr lang="en-US" altLang="en-US" sz="1800" dirty="0" smtClean="0">
              <a:cs typeface="2 Zar" pitchFamily="2" charset="0"/>
            </a:endParaRPr>
          </a:p>
          <a:p>
            <a:pPr algn="r" rtl="1" eaLnBrk="1" hangingPunct="1"/>
            <a:r>
              <a:rPr lang="fa-IR" altLang="en-US" sz="1800" dirty="0" smtClean="0">
                <a:cs typeface="2 Zar" pitchFamily="2" charset="0"/>
              </a:rPr>
              <a:t>اگر روی نکته ای حساس می شوید ، خیلی بر آن اصرار نورزید به موضوعات دیگر بپردازید  ووقتی تیم دیگر وقت کافی برای فکر کردن روی آن موضوع اختصاص داد مجدداً برگردید.</a:t>
            </a:r>
            <a:endParaRPr lang="en-US" altLang="en-US" sz="1800" dirty="0" smtClean="0">
              <a:cs typeface="2 Zar" pitchFamily="2" charset="0"/>
            </a:endParaRPr>
          </a:p>
          <a:p>
            <a:pPr algn="r" rtl="1" eaLnBrk="1" hangingPunct="1"/>
            <a:r>
              <a:rPr lang="fa-IR" altLang="en-US" sz="1800" dirty="0" smtClean="0">
                <a:cs typeface="2 Zar" pitchFamily="2" charset="0"/>
              </a:rPr>
              <a:t> نکاتی که در طی جلسه بر روی آن توافق شده را مرور کنید و سعی کنید به روشی سازنده و اصولی پیش بروید.</a:t>
            </a:r>
            <a:endParaRPr lang="en-US" altLang="en-US" sz="1800" dirty="0" smtClean="0">
              <a:cs typeface="2 Zar" pitchFamily="2" charset="0"/>
            </a:endParaRPr>
          </a:p>
          <a:p>
            <a:pPr algn="r" rtl="1" eaLnBrk="1" hangingPunct="1"/>
            <a:r>
              <a:rPr lang="fa-IR" altLang="en-US" sz="1800" dirty="0" smtClean="0">
                <a:cs typeface="2 Zar" pitchFamily="2" charset="0"/>
              </a:rPr>
              <a:t>با مترجم خود رابطه خوب داشته باشید.وی ممکن است بتواند شما را از پیشرفت کار یا شاید تعارضات احتمالی قابل پیشگیری آگاه سازد</a:t>
            </a:r>
            <a:endParaRPr lang="en-US" altLang="en-US" sz="1800" dirty="0" smtClean="0">
              <a:cs typeface="2 Zar" pitchFamily="2" charset="0"/>
            </a:endParaRPr>
          </a:p>
          <a:p>
            <a:pPr algn="r" rtl="1" eaLnBrk="1" hangingPunct="1"/>
            <a:r>
              <a:rPr lang="fa-IR" altLang="en-US" sz="1800" dirty="0" smtClean="0">
                <a:cs typeface="2 Zar" pitchFamily="2" charset="0"/>
              </a:rPr>
              <a:t>آهسته و با تأنی صحبت کنید.برای نشان دادن آگاهی خود از پروژه از اعداد در هم و بر هم استفاده نکیند.ژاپنی ها بعداً می توانند اعداد و ارقام را به تفصیل بررسی کنند.</a:t>
            </a:r>
            <a:endParaRPr lang="en-US" altLang="en-US" sz="1800" dirty="0" smtClean="0">
              <a:cs typeface="2 Zar" pitchFamily="2" charset="0"/>
            </a:endParaRPr>
          </a:p>
          <a:p>
            <a:pPr algn="r" rtl="1" eaLnBrk="1" hangingPunct="1"/>
            <a:r>
              <a:rPr lang="fa-IR" altLang="en-US" sz="1800" dirty="0" smtClean="0">
                <a:cs typeface="2 Zar" pitchFamily="2" charset="0"/>
              </a:rPr>
              <a:t>برای مواجهه با سوءتفاهم ها آمادگی داشته باشید و با صمیمیت و همکاری به توضیح و تشریح این موارد بپردازید.</a:t>
            </a:r>
            <a:endParaRPr lang="en-US" altLang="en-US" sz="1800" dirty="0" smtClean="0">
              <a:cs typeface="2 Zar" pitchFamily="2" charset="0"/>
            </a:endParaRPr>
          </a:p>
          <a:p>
            <a:pPr algn="r" rtl="1" eaLnBrk="1" hangingPunct="1"/>
            <a:r>
              <a:rPr lang="fa-IR" altLang="en-US" sz="1800" dirty="0" smtClean="0">
                <a:cs typeface="2 Zar" pitchFamily="2" charset="0"/>
              </a:rPr>
              <a:t>در ابتدای دستور جلسه ، نقاط دشوار را نگنجانید. ابتدا برای ایجاد یک زمینه مشترک کار کنید اما انعطاف لازم را به خرج دهید زیرا آن زمینه ممکن است قبل از امضای قرار داد تغییر کند </a:t>
            </a:r>
            <a:endParaRPr lang="en-US" altLang="en-US" sz="1800" dirty="0" smtClean="0">
              <a:cs typeface="2 Zar" pitchFamily="2" charset="0"/>
            </a:endParaRPr>
          </a:p>
          <a:p>
            <a:pPr algn="r" rtl="1" eaLnBrk="1" hangingPunct="1"/>
            <a:r>
              <a:rPr lang="fa-IR" altLang="en-US" sz="1800" dirty="0" smtClean="0">
                <a:cs typeface="2 Zar" pitchFamily="2" charset="0"/>
              </a:rPr>
              <a:t>رفتارهای ترغیب شده برای مذاکره بافرانسوی ها</a:t>
            </a:r>
            <a:endParaRPr lang="en-US" altLang="en-US" sz="1800" dirty="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0033AE5-59B0-4892-8C91-F51D6DCA4017}" type="slidenum">
              <a:rPr lang="en-US" altLang="en-US">
                <a:solidFill>
                  <a:srgbClr val="3F3F3F"/>
                </a:solidFill>
                <a:latin typeface="Corbel" panose="020B0503020204020204" pitchFamily="34" charset="0"/>
              </a:rPr>
              <a:pPr eaLnBrk="1" hangingPunct="1"/>
              <a:t>26</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در خلال جلسات مذاکره در ژاپن چگونه رفتار کنید.</a:t>
            </a:r>
            <a:endParaRPr lang="en-US" sz="4700" dirty="0"/>
          </a:p>
        </p:txBody>
      </p:sp>
      <p:sp>
        <p:nvSpPr>
          <p:cNvPr id="34819" name="Content Placeholder 2"/>
          <p:cNvSpPr>
            <a:spLocks noGrp="1"/>
          </p:cNvSpPr>
          <p:nvPr>
            <p:ph idx="1"/>
          </p:nvPr>
        </p:nvSpPr>
        <p:spPr>
          <a:xfrm>
            <a:off x="457200" y="1600200"/>
            <a:ext cx="8229600" cy="4800600"/>
          </a:xfrm>
        </p:spPr>
        <p:txBody>
          <a:bodyPr/>
          <a:lstStyle/>
          <a:p>
            <a:pPr algn="r" rtl="1" eaLnBrk="1" hangingPunct="1"/>
            <a:r>
              <a:rPr lang="fa-IR" altLang="en-US" sz="1900" smtClean="0">
                <a:cs typeface="2 Zar" pitchFamily="2" charset="0"/>
              </a:rPr>
              <a:t>در موردکلیه نکاتی که در جلسات مطرح شده اند نخواهید که فوراً تصمیم گیری شود چون اغلب تصمیمات بایددر گروه  اتخاذ  شوند، تیم ژاپنی برای بررسی یاداشت ها و موضوعات مورد بحث به زمان نیاز دارد.</a:t>
            </a:r>
            <a:endParaRPr lang="en-US" altLang="en-US" sz="1900" smtClean="0">
              <a:cs typeface="2 Zar" pitchFamily="2" charset="0"/>
            </a:endParaRPr>
          </a:p>
          <a:p>
            <a:pPr algn="r" rtl="1" eaLnBrk="1" hangingPunct="1"/>
            <a:r>
              <a:rPr lang="fa-IR" altLang="en-US" sz="1900" smtClean="0">
                <a:cs typeface="2 Zar" pitchFamily="2" charset="0"/>
              </a:rPr>
              <a:t>اگر ژاپنی ها در پی آنند تا در مورد مذهب یا باورهای سیاسی شمااطلاعاتی به دست آورند، ناراحت نشوید. زیرا طرح این پرسشها ،در ژاپن بسیار متداول است ، چون آنها علاقه مندند در مورد شما و شرکتتان هر چه بیشتر بدانند.این امر در آنها ایجاد اطمینان می کند.</a:t>
            </a:r>
            <a:endParaRPr lang="en-US" altLang="en-US" sz="1900" smtClean="0">
              <a:cs typeface="2 Zar" pitchFamily="2" charset="0"/>
            </a:endParaRPr>
          </a:p>
          <a:p>
            <a:pPr algn="r" rtl="1" eaLnBrk="1" hangingPunct="1"/>
            <a:r>
              <a:rPr lang="fa-IR" altLang="en-US" sz="1900" smtClean="0">
                <a:cs typeface="2 Zar" pitchFamily="2" charset="0"/>
              </a:rPr>
              <a:t>اگر روی نکته ای حساس می شوید ، خیلی بر آن اصرار نورزید به موضوعات دیگر بپردازید  ووقتی تیم دیگر وقت کافی برای فکر کردن روی آن موضوع اختصاص داد مجدداً برگردید.</a:t>
            </a:r>
            <a:endParaRPr lang="en-US" altLang="en-US" sz="1900" smtClean="0">
              <a:cs typeface="2 Zar" pitchFamily="2" charset="0"/>
            </a:endParaRPr>
          </a:p>
          <a:p>
            <a:pPr algn="r" rtl="1" eaLnBrk="1" hangingPunct="1"/>
            <a:r>
              <a:rPr lang="fa-IR" altLang="en-US" sz="1900" smtClean="0">
                <a:cs typeface="2 Zar" pitchFamily="2" charset="0"/>
              </a:rPr>
              <a:t> نکاتی که در طی جلسه بر روی آن توافق شده را مرور کنید و سعی کنید به روشی سازنده و اصولی پیش بروید.</a:t>
            </a:r>
            <a:endParaRPr lang="en-US" altLang="en-US" sz="1900" smtClean="0">
              <a:cs typeface="2 Zar" pitchFamily="2" charset="0"/>
            </a:endParaRPr>
          </a:p>
          <a:p>
            <a:pPr algn="r" rtl="1" eaLnBrk="1" hangingPunct="1"/>
            <a:r>
              <a:rPr lang="fa-IR" altLang="en-US" sz="1900" smtClean="0">
                <a:cs typeface="2 Zar" pitchFamily="2" charset="0"/>
              </a:rPr>
              <a:t>با مترجم خود رابطه خوب داشته باشید.وی ممکن است بتواند شما را از پیشرفت کار یا شاید تعارضات احتمالی قابل پیشگیری آگاه سازد</a:t>
            </a:r>
            <a:endParaRPr lang="en-US" altLang="en-US" sz="1900" smtClean="0">
              <a:cs typeface="2 Zar" pitchFamily="2" charset="0"/>
            </a:endParaRPr>
          </a:p>
          <a:p>
            <a:pPr algn="r" rtl="1" eaLnBrk="1" hangingPunct="1"/>
            <a:r>
              <a:rPr lang="fa-IR" altLang="en-US" sz="1900" smtClean="0">
                <a:cs typeface="2 Zar" pitchFamily="2" charset="0"/>
              </a:rPr>
              <a:t>آهسته و با تأنی صحبت کنید.برای نشان دادن آگاهی خود از پروژه از اعداد در هم و بر هم استفاده نکیند.ژاپنی ها بعداً می توانند اعداد و ارقام را به تفصیل بررسی کنند.</a:t>
            </a:r>
            <a:endParaRPr lang="en-US" altLang="en-US" sz="1900" smtClean="0">
              <a:cs typeface="2 Zar" pitchFamily="2" charset="0"/>
            </a:endParaRPr>
          </a:p>
          <a:p>
            <a:pPr algn="r" rtl="1" eaLnBrk="1" hangingPunct="1"/>
            <a:r>
              <a:rPr lang="fa-IR" altLang="en-US" sz="1900" smtClean="0">
                <a:cs typeface="2 Zar" pitchFamily="2" charset="0"/>
              </a:rPr>
              <a:t>برای مواجهه با سوءتفاهم ها آمادگی داشته باشید و با صمیمیت و همکاری به توضیح و تشریح این موارد بپردازید.</a:t>
            </a:r>
            <a:endParaRPr lang="en-US" altLang="en-US" sz="1900" smtClean="0">
              <a:cs typeface="2 Zar" pitchFamily="2" charset="0"/>
            </a:endParaRPr>
          </a:p>
          <a:p>
            <a:pPr algn="r" rtl="1" eaLnBrk="1" hangingPunct="1"/>
            <a:r>
              <a:rPr lang="fa-IR" altLang="en-US" sz="1900" smtClean="0">
                <a:cs typeface="2 Zar" pitchFamily="2" charset="0"/>
              </a:rPr>
              <a:t>در ابتدای دستور جلسه ، نقاط دشوار را نگنجانید. ابتدا برای ایجاد یک زمینه مشترک کار کنید اما انعطاف لازم را به خرج دهید زیرا آن زمینه ممکن است قبل از امضای قرار داد تغییر کند </a:t>
            </a:r>
            <a:endParaRPr lang="en-US" altLang="en-US" sz="19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C83FF40-C985-41FA-9A77-22E3D79DC4DC}" type="slidenum">
              <a:rPr lang="en-US" altLang="en-US">
                <a:solidFill>
                  <a:srgbClr val="3F3F3F"/>
                </a:solidFill>
                <a:latin typeface="Corbel" panose="020B0503020204020204" pitchFamily="34" charset="0"/>
              </a:rPr>
              <a:pPr eaLnBrk="1" hangingPunct="1"/>
              <a:t>27</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رفتارهای ترغیب شده برای مذاکره بافرانسوی ها</a:t>
            </a:r>
            <a:endParaRPr lang="en-US" sz="4700" dirty="0"/>
          </a:p>
        </p:txBody>
      </p:sp>
      <p:sp>
        <p:nvSpPr>
          <p:cNvPr id="35843" name="Content Placeholder 2"/>
          <p:cNvSpPr>
            <a:spLocks noGrp="1"/>
          </p:cNvSpPr>
          <p:nvPr>
            <p:ph idx="1"/>
          </p:nvPr>
        </p:nvSpPr>
        <p:spPr>
          <a:xfrm>
            <a:off x="457200" y="1676400"/>
            <a:ext cx="8229600" cy="4953000"/>
          </a:xfrm>
        </p:spPr>
        <p:txBody>
          <a:bodyPr/>
          <a:lstStyle/>
          <a:p>
            <a:pPr algn="r" rtl="1" eaLnBrk="1" hangingPunct="1">
              <a:buFont typeface="Wingdings 2" panose="05020102010507070707" pitchFamily="18" charset="2"/>
              <a:buNone/>
            </a:pPr>
            <a:r>
              <a:rPr lang="fa-IR" altLang="en-US" sz="2400" smtClean="0">
                <a:cs typeface="2 Zar" pitchFamily="2" charset="0"/>
              </a:rPr>
              <a:t>استخدام </a:t>
            </a:r>
            <a:endParaRPr lang="en-US" altLang="en-US" sz="2400" smtClean="0">
              <a:cs typeface="2 Zar" pitchFamily="2" charset="0"/>
            </a:endParaRPr>
          </a:p>
          <a:p>
            <a:pPr algn="r" rtl="1" eaLnBrk="1" hangingPunct="1"/>
            <a:r>
              <a:rPr lang="fa-IR" altLang="en-US" sz="2400" smtClean="0">
                <a:cs typeface="2 Zar" pitchFamily="2" charset="0"/>
              </a:rPr>
              <a:t>نماینده ای بکار گیرد که با محافل بازرگانی و دولتی ارتباط خوبی داشته باشد.</a:t>
            </a:r>
            <a:endParaRPr lang="en-US" altLang="en-US" sz="2400" smtClean="0">
              <a:cs typeface="2 Zar" pitchFamily="2" charset="0"/>
            </a:endParaRPr>
          </a:p>
          <a:p>
            <a:pPr algn="r" rtl="1" eaLnBrk="1" hangingPunct="1"/>
            <a:r>
              <a:rPr lang="fa-IR" altLang="en-US" sz="2400" smtClean="0">
                <a:cs typeface="2 Zar" pitchFamily="2" charset="0"/>
              </a:rPr>
              <a:t>اطمینان حاصل کنید که نماینده یا مشاورتان به زبان فرانسوی مسلط است </a:t>
            </a:r>
            <a:endParaRPr lang="en-US" altLang="en-US" sz="2400" smtClean="0">
              <a:cs typeface="2 Zar" pitchFamily="2" charset="0"/>
            </a:endParaRPr>
          </a:p>
          <a:p>
            <a:pPr algn="r" rtl="1" eaLnBrk="1" hangingPunct="1">
              <a:buFont typeface="Wingdings 2" panose="05020102010507070707" pitchFamily="18" charset="2"/>
              <a:buNone/>
            </a:pPr>
            <a:r>
              <a:rPr lang="fa-IR" altLang="en-US" sz="2400" smtClean="0">
                <a:cs typeface="2 Zar" pitchFamily="2" charset="0"/>
              </a:rPr>
              <a:t>ترغیب</a:t>
            </a:r>
            <a:endParaRPr lang="en-US" altLang="en-US" sz="2400" smtClean="0">
              <a:cs typeface="2 Zar" pitchFamily="2" charset="0"/>
            </a:endParaRPr>
          </a:p>
          <a:p>
            <a:pPr algn="r" rtl="1" eaLnBrk="1" hangingPunct="1"/>
            <a:r>
              <a:rPr lang="fa-IR" altLang="en-US" sz="2400" smtClean="0">
                <a:cs typeface="2 Zar" pitchFamily="2" charset="0"/>
              </a:rPr>
              <a:t>درتعامل اجتماعی به صورت آزاد و باز عمل کنید و به طور مستقیمی ارتباط برقرار کرده و موضوعات را ابلاغ نمایید</a:t>
            </a:r>
            <a:endParaRPr lang="en-US" altLang="en-US" sz="2400" smtClean="0">
              <a:cs typeface="2 Zar" pitchFamily="2" charset="0"/>
            </a:endParaRPr>
          </a:p>
          <a:p>
            <a:pPr algn="r" rtl="1" eaLnBrk="1" hangingPunct="1"/>
            <a:r>
              <a:rPr lang="fa-IR" altLang="en-US" sz="2400" smtClean="0">
                <a:cs typeface="2 Zar" pitchFamily="2" charset="0"/>
              </a:rPr>
              <a:t>در ارائه پیشنهاد اولیه دست بالا بگیرید و بعداًآن را تعدیل کنید.</a:t>
            </a:r>
            <a:endParaRPr lang="en-US" altLang="en-US" sz="2400" smtClean="0">
              <a:cs typeface="2 Zar" pitchFamily="2" charset="0"/>
            </a:endParaRPr>
          </a:p>
          <a:p>
            <a:pPr algn="r" rtl="1" eaLnBrk="1" hangingPunct="1"/>
            <a:r>
              <a:rPr lang="fa-IR" altLang="en-US" sz="2400" smtClean="0">
                <a:cs typeface="2 Zar" pitchFamily="2" charset="0"/>
              </a:rPr>
              <a:t>به طور کارآمد عمل کنید تا بتوانید کار را به انجام برسانید .</a:t>
            </a:r>
            <a:endParaRPr lang="en-US" altLang="en-US" sz="2400" smtClean="0">
              <a:cs typeface="2 Zar" pitchFamily="2" charset="0"/>
            </a:endParaRPr>
          </a:p>
          <a:p>
            <a:pPr algn="r" rtl="1" eaLnBrk="1" hangingPunct="1">
              <a:buFont typeface="Wingdings 2" panose="05020102010507070707" pitchFamily="18" charset="2"/>
              <a:buNone/>
            </a:pPr>
            <a:r>
              <a:rPr lang="fa-IR" altLang="en-US" sz="2400" smtClean="0">
                <a:cs typeface="2 Zar" pitchFamily="2" charset="0"/>
              </a:rPr>
              <a:t>سازگاری</a:t>
            </a:r>
            <a:endParaRPr lang="en-US" altLang="en-US" sz="2400" smtClean="0">
              <a:cs typeface="2 Zar" pitchFamily="2" charset="0"/>
            </a:endParaRPr>
          </a:p>
          <a:p>
            <a:pPr algn="r" rtl="1" eaLnBrk="1" hangingPunct="1"/>
            <a:r>
              <a:rPr lang="fa-IR" altLang="en-US" sz="2400" smtClean="0">
                <a:cs typeface="2 Zar" pitchFamily="2" charset="0"/>
              </a:rPr>
              <a:t>   از تشریفات فرانسوی ها تبعیت کنید (احوال پرسی و خدا حافظی، سخنرانی رسمی)</a:t>
            </a:r>
            <a:endParaRPr lang="en-US" altLang="en-US" sz="2400" smtClean="0">
              <a:cs typeface="2 Zar" pitchFamily="2" charset="0"/>
            </a:endParaRPr>
          </a:p>
          <a:p>
            <a:pPr algn="r" rtl="1" eaLnBrk="1" hangingPunct="1"/>
            <a:r>
              <a:rPr lang="fa-IR" altLang="en-US" sz="2400" smtClean="0">
                <a:cs typeface="2 Zar" pitchFamily="2" charset="0"/>
              </a:rPr>
              <a:t>نشان دهید که از محیط بازرگانی و فرهنگ فرانسه آگاهی دارید.</a:t>
            </a:r>
            <a:endParaRPr lang="en-US" altLang="en-US" sz="2400" smtClean="0">
              <a:cs typeface="2 Zar" pitchFamily="2" charset="0"/>
            </a:endParaRPr>
          </a:p>
          <a:p>
            <a:pPr algn="r" rtl="1" eaLnBrk="1" hangingPunct="1"/>
            <a:r>
              <a:rPr lang="fa-IR" altLang="en-US" sz="2400" smtClean="0">
                <a:cs typeface="2 Zar" pitchFamily="2" charset="0"/>
              </a:rPr>
              <a:t>بین اهداف واقعی و مقرر و بین نگرشها و رفتار خود نوعی سازگاری نشان دهید.</a:t>
            </a:r>
            <a:endParaRPr lang="en-US" altLang="en-US" sz="2400" smtClean="0">
              <a:cs typeface="2 Zar" pitchFamily="2" charset="0"/>
            </a:endParaRPr>
          </a:p>
          <a:p>
            <a:pPr algn="r" rtl="1" eaLnBrk="1" hangingPunct="1"/>
            <a:r>
              <a:rPr lang="fa-IR" altLang="en-US" sz="2400" smtClean="0">
                <a:cs typeface="2 Zar" pitchFamily="2" charset="0"/>
              </a:rPr>
              <a:t>از دیدگاههای خود به طور محکم دفاع کنید</a:t>
            </a:r>
            <a:endParaRPr lang="en-US" altLang="en-US" sz="24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C536A73-2606-4F6F-9323-B363BA6D8125}" type="slidenum">
              <a:rPr lang="en-US" altLang="en-US">
                <a:solidFill>
                  <a:srgbClr val="3F3F3F"/>
                </a:solidFill>
                <a:latin typeface="Corbel" panose="020B0503020204020204" pitchFamily="34" charset="0"/>
              </a:rPr>
              <a:pPr eaLnBrk="1" hangingPunct="1"/>
              <a:t>28</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رفتارهای ترغیب شده برای مذاکره بافرانسوی ها</a:t>
            </a:r>
            <a:endParaRPr lang="en-US" sz="4700" dirty="0"/>
          </a:p>
        </p:txBody>
      </p:sp>
      <p:sp>
        <p:nvSpPr>
          <p:cNvPr id="3" name="Content Placeholder 2"/>
          <p:cNvSpPr>
            <a:spLocks noGrp="1"/>
          </p:cNvSpPr>
          <p:nvPr>
            <p:ph idx="1"/>
          </p:nvPr>
        </p:nvSpPr>
        <p:spPr/>
        <p:txBody>
          <a:bodyPr rtlCol="0">
            <a:normAutofit fontScale="77500" lnSpcReduction="20000"/>
          </a:bodyPr>
          <a:lstStyle/>
          <a:p>
            <a:pPr marL="438912" indent="-320040" algn="r" rtl="1" eaLnBrk="1" fontAlgn="auto" hangingPunct="1">
              <a:spcBef>
                <a:spcPts val="0"/>
              </a:spcBef>
              <a:spcAft>
                <a:spcPts val="0"/>
              </a:spcAft>
              <a:buFont typeface="Wingdings 2"/>
              <a:buNone/>
              <a:defRPr/>
            </a:pPr>
            <a:r>
              <a:rPr lang="fa-IR" sz="3300" dirty="0" smtClean="0">
                <a:cs typeface="2 Zar" pitchFamily="2" charset="-78"/>
              </a:rPr>
              <a:t>پذیرفتن یکدیگر (نفوذ)</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مذاکره را به عنوان بحثی که متضمن استدلال ممعقول است به پیش ببرید</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از موضوع مذاکره به خوبی آگاه باشید، و با موضوعات محیطی وسیع تر (اقتصادی، سیاسی، اجتماعی)آشنا شوید</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سخنان سازنده و متقاعد کننده و در عین حال خلاقانه مطرح کنید(منطقی و درست)</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به زبان فرانسوی صحبت کنید</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به همتای خود به عنوان یک فرد علاقه نشان دهید اما مقید به سلسله مراتب اجتماعی و سازمانی باقی بمانید</a:t>
            </a:r>
            <a:endParaRPr lang="en-US" sz="3300" dirty="0" smtClean="0">
              <a:cs typeface="2 Zar" pitchFamily="2" charset="-78"/>
            </a:endParaRPr>
          </a:p>
          <a:p>
            <a:pPr marL="438912" indent="-320040" algn="r" rtl="1" eaLnBrk="1" fontAlgn="auto" hangingPunct="1">
              <a:spcBef>
                <a:spcPts val="0"/>
              </a:spcBef>
              <a:spcAft>
                <a:spcPts val="0"/>
              </a:spcAft>
              <a:buFont typeface="Wingdings 2"/>
              <a:buNone/>
              <a:defRPr/>
            </a:pPr>
            <a:r>
              <a:rPr lang="fa-IR" sz="3300" dirty="0" smtClean="0">
                <a:cs typeface="2 Zar" pitchFamily="2" charset="-78"/>
              </a:rPr>
              <a:t>جمع بندی</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در مورد تک تک همتایان و نیز درباره شرایط و اوضاع و احوال موجود کار کنید و اطلاعات کافی را بدست آورید</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هوشیار و تیز هوش باشید (برای افراد مختلف، رفتارهای مناسب آنها را ارائه دهید)</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از همتایان خود برای انجام کارهایی که مورد علاقه هر دو شما است دعوت کنید (مثل غذا خوردن در رستوران ، بازی تنیس)</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3300" dirty="0" smtClean="0">
                <a:cs typeface="2 Zar" pitchFamily="2" charset="-78"/>
              </a:rPr>
              <a:t>اینها نمونه هایی (نه فهرست کاملی) از نگرشها و رفتارهایی است که به وسیله مذاکره کننده در هر استراتژی مذاکره استفاده می گردد.</a:t>
            </a:r>
            <a:endParaRPr lang="en-US" sz="3300" dirty="0" smtClean="0">
              <a:cs typeface="2 Zar" pitchFamily="2" charset="-78"/>
            </a:endParaRPr>
          </a:p>
          <a:p>
            <a:pPr marL="438912" indent="-320040" algn="r" rtl="1" eaLnBrk="1" fontAlgn="auto" hangingPunct="1">
              <a:spcBef>
                <a:spcPts val="0"/>
              </a:spcBef>
              <a:spcAft>
                <a:spcPts val="0"/>
              </a:spcAft>
              <a:buFont typeface="Wingdings 2"/>
              <a:buChar char=""/>
              <a:defRPr/>
            </a:pPr>
            <a:endParaRPr lang="en-US"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70D6522-FEA7-42F8-A751-B5A04FD7B9AF}" type="slidenum">
              <a:rPr lang="en-US" altLang="en-US">
                <a:solidFill>
                  <a:srgbClr val="3F3F3F"/>
                </a:solidFill>
                <a:latin typeface="Corbel" panose="020B0503020204020204" pitchFamily="34" charset="0"/>
              </a:rPr>
              <a:pPr eaLnBrk="1" hangingPunct="1"/>
              <a:t>29</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 انواع مذاكره </a:t>
            </a:r>
            <a:endParaRPr lang="en-US" sz="4700" dirty="0"/>
          </a:p>
        </p:txBody>
      </p:sp>
      <p:sp>
        <p:nvSpPr>
          <p:cNvPr id="3" name="Content Placeholder 2"/>
          <p:cNvSpPr>
            <a:spLocks noGrp="1"/>
          </p:cNvSpPr>
          <p:nvPr>
            <p:ph idx="1"/>
          </p:nvPr>
        </p:nvSpPr>
        <p:spPr/>
        <p:txBody>
          <a:bodyPr rtlCol="0">
            <a:normAutofit fontScale="70000" lnSpcReduction="20000"/>
          </a:bodyPr>
          <a:lstStyle/>
          <a:p>
            <a:pPr marL="438912" indent="-320040" algn="r" rtl="1" eaLnBrk="1" fontAlgn="auto" hangingPunct="1">
              <a:spcBef>
                <a:spcPts val="0"/>
              </a:spcBef>
              <a:spcAft>
                <a:spcPts val="0"/>
              </a:spcAft>
              <a:buFont typeface="Wingdings 2"/>
              <a:buChar char=""/>
              <a:defRPr/>
            </a:pPr>
            <a:r>
              <a:rPr lang="fa-IR" sz="4000" b="1" dirty="0" smtClean="0">
                <a:solidFill>
                  <a:srgbClr val="FF0000"/>
                </a:solidFill>
                <a:cs typeface="B Mitra" pitchFamily="2" charset="-78"/>
              </a:rPr>
              <a:t>انواع مذاکره</a:t>
            </a:r>
          </a:p>
          <a:p>
            <a:pPr marL="438912" indent="-320040" algn="r" rtl="1" eaLnBrk="1" fontAlgn="auto" hangingPunct="1">
              <a:spcBef>
                <a:spcPts val="0"/>
              </a:spcBef>
              <a:spcAft>
                <a:spcPts val="0"/>
              </a:spcAft>
              <a:buFont typeface="Wingdings 2"/>
              <a:buChar char=""/>
              <a:defRPr/>
            </a:pPr>
            <a:endParaRPr lang="fa-IR" sz="4000" b="1" dirty="0" smtClean="0">
              <a:solidFill>
                <a:srgbClr val="FF0000"/>
              </a:solidFill>
              <a:cs typeface="B Mitra" pitchFamily="2" charset="-78"/>
            </a:endParaRPr>
          </a:p>
          <a:p>
            <a:pPr marL="438912" indent="-320040" algn="r" rtl="1" eaLnBrk="1" fontAlgn="auto" hangingPunct="1">
              <a:spcBef>
                <a:spcPts val="0"/>
              </a:spcBef>
              <a:spcAft>
                <a:spcPts val="0"/>
              </a:spcAft>
              <a:buFont typeface="Wingdings 2"/>
              <a:buChar char=""/>
              <a:defRPr/>
            </a:pPr>
            <a:r>
              <a:rPr lang="fa-IR" b="1" dirty="0" smtClean="0">
                <a:solidFill>
                  <a:srgbClr val="00B050"/>
                </a:solidFill>
                <a:cs typeface="B Mitra" pitchFamily="2" charset="-78"/>
              </a:rPr>
              <a:t>الف) </a:t>
            </a:r>
            <a:r>
              <a:rPr lang="fa-IR" sz="2900" b="1" dirty="0" smtClean="0">
                <a:solidFill>
                  <a:srgbClr val="00B050"/>
                </a:solidFill>
                <a:cs typeface="B Mitra" pitchFamily="2" charset="-78"/>
              </a:rPr>
              <a:t>مذاكره رسمي</a:t>
            </a:r>
          </a:p>
          <a:p>
            <a:pPr marL="438912" indent="-320040" algn="r" rtl="1" eaLnBrk="1" fontAlgn="auto" hangingPunct="1">
              <a:spcBef>
                <a:spcPts val="0"/>
              </a:spcBef>
              <a:spcAft>
                <a:spcPts val="0"/>
              </a:spcAft>
              <a:buFont typeface="Wingdings 2"/>
              <a:buNone/>
              <a:defRPr/>
            </a:pPr>
            <a:endParaRPr lang="fa-IR" b="1" dirty="0" smtClean="0">
              <a:cs typeface="B Mitra" pitchFamily="2" charset="-78"/>
            </a:endParaRPr>
          </a:p>
          <a:p>
            <a:pPr marL="438912" indent="-320040" algn="r" rtl="1" eaLnBrk="1" fontAlgn="auto" hangingPunct="1">
              <a:spcBef>
                <a:spcPts val="0"/>
              </a:spcBef>
              <a:spcAft>
                <a:spcPts val="0"/>
              </a:spcAft>
              <a:buFont typeface="Wingdings 2"/>
              <a:buNone/>
              <a:defRPr/>
            </a:pPr>
            <a:r>
              <a:rPr lang="fa-IR" dirty="0" smtClean="0">
                <a:cs typeface="B Mitra" pitchFamily="2" charset="-78"/>
              </a:rPr>
              <a:t>1- تعيين اهداف مذاكره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2- جمع‌آور اطلاعات و اسناد</a:t>
            </a:r>
          </a:p>
          <a:p>
            <a:pPr marL="438912" indent="-320040" algn="r" rtl="1" eaLnBrk="1" fontAlgn="auto" hangingPunct="1">
              <a:spcBef>
                <a:spcPts val="0"/>
              </a:spcBef>
              <a:spcAft>
                <a:spcPts val="0"/>
              </a:spcAft>
              <a:buFont typeface="Wingdings 2"/>
              <a:buNone/>
              <a:defRPr/>
            </a:pPr>
            <a:r>
              <a:rPr lang="fa-IR" dirty="0" smtClean="0">
                <a:cs typeface="B Mitra" pitchFamily="2" charset="-78"/>
              </a:rPr>
              <a:t>3- شناسايي و ارتباط با سازمان‌هاي تأمين كننده هدف</a:t>
            </a:r>
          </a:p>
          <a:p>
            <a:pPr marL="438912" indent="-320040" algn="r" rtl="1" eaLnBrk="1" fontAlgn="auto" hangingPunct="1">
              <a:spcBef>
                <a:spcPts val="0"/>
              </a:spcBef>
              <a:spcAft>
                <a:spcPts val="0"/>
              </a:spcAft>
              <a:buFont typeface="Wingdings 2"/>
              <a:buNone/>
              <a:defRPr/>
            </a:pPr>
            <a:r>
              <a:rPr lang="fa-IR" dirty="0" smtClean="0">
                <a:cs typeface="B Mitra" pitchFamily="2" charset="-78"/>
              </a:rPr>
              <a:t>4- شناسايي خصوصيات شخصيتي و سازماني طرف مذاكره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5- ارزيابي نقاط ضعف و قوت خود و طرف</a:t>
            </a:r>
          </a:p>
          <a:p>
            <a:pPr marL="438912" indent="-320040" algn="r" rtl="1" eaLnBrk="1" fontAlgn="auto" hangingPunct="1">
              <a:spcBef>
                <a:spcPts val="0"/>
              </a:spcBef>
              <a:spcAft>
                <a:spcPts val="0"/>
              </a:spcAft>
              <a:buFont typeface="Wingdings 2"/>
              <a:buNone/>
              <a:defRPr/>
            </a:pPr>
            <a:r>
              <a:rPr lang="fa-IR" dirty="0" smtClean="0">
                <a:cs typeface="B Mitra" pitchFamily="2" charset="-78"/>
              </a:rPr>
              <a:t>6- تعيين دستور جلسه و محل مذاكره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7- تعيين حدود اختيارات و تركيب اعضاء گروه مذاكره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8- تعيين روش مذاكره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9- روياروئي و گفت و شنود (تبيين خواسته، ارتباط مؤثر، كاربرد اصول پيشرفته مذاكره)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10- پذيرش و توافق</a:t>
            </a:r>
          </a:p>
          <a:p>
            <a:pPr marL="438912" indent="-320040" algn="r" rtl="1" eaLnBrk="1" fontAlgn="auto" hangingPunct="1">
              <a:spcBef>
                <a:spcPts val="0"/>
              </a:spcBef>
              <a:spcAft>
                <a:spcPts val="0"/>
              </a:spcAft>
              <a:buFont typeface="Wingdings 2"/>
              <a:buNone/>
              <a:defRPr/>
            </a:pPr>
            <a:r>
              <a:rPr lang="fa-IR" dirty="0" smtClean="0">
                <a:cs typeface="B Mitra" pitchFamily="2" charset="-78"/>
              </a:rPr>
              <a:t>11- امضاء </a:t>
            </a:r>
            <a:endParaRPr lang="en-US" dirty="0" smtClean="0">
              <a:cs typeface="B Mitra" pitchFamily="2" charset="-78"/>
            </a:endParaRPr>
          </a:p>
          <a:p>
            <a:pPr marL="438912" indent="-320040" algn="r" rtl="1" eaLnBrk="1" fontAlgn="auto" hangingPunct="1">
              <a:spcBef>
                <a:spcPts val="0"/>
              </a:spcBef>
              <a:spcAft>
                <a:spcPts val="0"/>
              </a:spcAft>
              <a:buFont typeface="Wingdings 2"/>
              <a:buChar char=""/>
              <a:defRPr/>
            </a:pPr>
            <a:endParaRPr lang="en-US" dirty="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7511D80F-3BDB-4A84-9C76-98A24438FCAF}" type="slidenum">
              <a:rPr lang="en-US" altLang="en-US">
                <a:solidFill>
                  <a:srgbClr val="3F3F3F"/>
                </a:solidFill>
                <a:latin typeface="Corbel" panose="020B0503020204020204" pitchFamily="34" charset="0"/>
              </a:rPr>
              <a:pPr eaLnBrk="1" hangingPunct="1"/>
              <a:t>3</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آداب و رسوم بازرگانی در سراسر جهان</a:t>
            </a:r>
            <a:endParaRPr lang="en-US" sz="4700" dirty="0"/>
          </a:p>
        </p:txBody>
      </p:sp>
      <p:sp>
        <p:nvSpPr>
          <p:cNvPr id="37891" name="Content Placeholder 2"/>
          <p:cNvSpPr>
            <a:spLocks noGrp="1"/>
          </p:cNvSpPr>
          <p:nvPr>
            <p:ph idx="1"/>
          </p:nvPr>
        </p:nvSpPr>
        <p:spPr>
          <a:xfrm>
            <a:off x="457200" y="1600200"/>
            <a:ext cx="8229600" cy="4953000"/>
          </a:xfrm>
        </p:spPr>
        <p:txBody>
          <a:bodyPr/>
          <a:lstStyle/>
          <a:p>
            <a:pPr algn="r" rtl="1" eaLnBrk="1" hangingPunct="1"/>
            <a:r>
              <a:rPr lang="fa-IR" altLang="en-US" sz="2000" smtClean="0">
                <a:cs typeface="2 Zar" pitchFamily="2" charset="0"/>
              </a:rPr>
              <a:t>استرالیا:  تقریباً همیشه انجام امور تجاری همراه با نوشیدن است و تخطی از آن بی ادبی تلقی می شود.استرالیایی ها دوست دارند با عناوین شان مورد خطاب قرار گیرند.</a:t>
            </a:r>
            <a:endParaRPr lang="en-US" altLang="en-US" sz="2000" smtClean="0">
              <a:cs typeface="2 Zar" pitchFamily="2" charset="0"/>
            </a:endParaRPr>
          </a:p>
          <a:p>
            <a:pPr algn="r" rtl="1" eaLnBrk="1" hangingPunct="1"/>
            <a:r>
              <a:rPr lang="fa-IR" altLang="en-US" sz="2000" smtClean="0">
                <a:cs typeface="2 Zar" pitchFamily="2" charset="0"/>
              </a:rPr>
              <a:t>اتریش:  اتریشی ها دوست دارند به وسیله عناوین خود شناخته شوند و اگر طرف تجاری آنها بخواهند پول نهار یا شام را که آنها ترتیب داده اند حساب کند،آنرا نوعی بی ادبی تلقی می کنند. آنها از بحث پیرامون هنر ،موسیقی و همین طور اسکی لذت می برد.</a:t>
            </a:r>
            <a:endParaRPr lang="en-US" altLang="en-US" sz="2000" smtClean="0">
              <a:cs typeface="2 Zar" pitchFamily="2" charset="0"/>
            </a:endParaRPr>
          </a:p>
          <a:p>
            <a:pPr algn="r" rtl="1" eaLnBrk="1" hangingPunct="1"/>
            <a:r>
              <a:rPr lang="fa-IR" altLang="en-US" sz="2000" smtClean="0">
                <a:cs typeface="2 Zar" pitchFamily="2" charset="0"/>
              </a:rPr>
              <a:t>بلژیک: بلژیکیها دوست دارند فوراً به موضوع تجاری بپردازند و در ملاقاتها ی بازرگانی محافظه کار و بسیار کار آمد هستند.کسی که می خواهد بلژیکیهای فرانسوی زبان را نشان دهد باید کلمه</a:t>
            </a:r>
            <a:r>
              <a:rPr lang="en-US" altLang="en-US" sz="2000" smtClean="0">
                <a:cs typeface="2 Zar" pitchFamily="2" charset="0"/>
              </a:rPr>
              <a:t> monsieur</a:t>
            </a:r>
            <a:r>
              <a:rPr lang="fa-IR" altLang="en-US" sz="2000" smtClean="0">
                <a:cs typeface="2 Zar" pitchFamily="2" charset="0"/>
              </a:rPr>
              <a:t>یا </a:t>
            </a:r>
            <a:r>
              <a:rPr lang="en-US" altLang="en-US" sz="2000" smtClean="0">
                <a:cs typeface="2 Zar" pitchFamily="2" charset="0"/>
              </a:rPr>
              <a:t>madame</a:t>
            </a:r>
            <a:r>
              <a:rPr lang="fa-IR" altLang="en-US" sz="2000" smtClean="0">
                <a:cs typeface="2 Zar" pitchFamily="2" charset="0"/>
              </a:rPr>
              <a:t> بکارگیرد و برای بلژیکیهای هلندی زبان باید از </a:t>
            </a:r>
            <a:r>
              <a:rPr lang="en-US" altLang="en-US" sz="2000" smtClean="0">
                <a:cs typeface="2 Zar" pitchFamily="2" charset="0"/>
              </a:rPr>
              <a:t>Mrs</a:t>
            </a:r>
            <a:r>
              <a:rPr lang="fa-IR" altLang="en-US" sz="2000" smtClean="0">
                <a:cs typeface="2 Zar" pitchFamily="2" charset="0"/>
              </a:rPr>
              <a:t>یا</a:t>
            </a:r>
            <a:r>
              <a:rPr lang="en-US" altLang="en-US" sz="2000" smtClean="0">
                <a:cs typeface="2 Zar" pitchFamily="2" charset="0"/>
              </a:rPr>
              <a:t>Mr</a:t>
            </a:r>
            <a:r>
              <a:rPr lang="fa-IR" altLang="en-US" sz="2000" smtClean="0">
                <a:cs typeface="2 Zar" pitchFamily="2" charset="0"/>
              </a:rPr>
              <a:t> استفاده کنند </a:t>
            </a:r>
            <a:endParaRPr lang="en-US" altLang="en-US" sz="2000" smtClean="0">
              <a:cs typeface="2 Zar" pitchFamily="2" charset="0"/>
            </a:endParaRPr>
          </a:p>
          <a:p>
            <a:pPr algn="r" rtl="1" eaLnBrk="1" hangingPunct="1"/>
            <a:r>
              <a:rPr lang="fa-IR" altLang="en-US" sz="2000" smtClean="0">
                <a:cs typeface="2 Zar" pitchFamily="2" charset="0"/>
              </a:rPr>
              <a:t>مصر: در کشور مصر اسلام حاکم است و آداب و رسوم بازرگانی متجلی می گردد. بازرگانی به کندی صورت می گیرد و کاغذ بازی بی حد و حصر است. مصریان از رد در خواستها و استفاده از نفی مستقیم می رنجد.</a:t>
            </a:r>
            <a:endParaRPr lang="en-US" altLang="en-US" sz="2000" smtClean="0">
              <a:cs typeface="2 Zar" pitchFamily="2" charset="0"/>
            </a:endParaRPr>
          </a:p>
          <a:p>
            <a:pPr algn="r" rtl="1" eaLnBrk="1" hangingPunct="1"/>
            <a:r>
              <a:rPr lang="fa-IR" altLang="en-US" sz="2000" smtClean="0">
                <a:cs typeface="2 Zar" pitchFamily="2" charset="0"/>
              </a:rPr>
              <a:t>هند: در هند تجارت با فراغت کامل صورت می پذیرد ، از این رو هندیها بر خلاف همتایان آمریکایی شان،بسیار صبورند.وقتی فردی را به شام دعوت کردند ، فرد باید آن دعوت را بپذیرد و غذا را با دست راست به دیگران رد کند.انتظار داشته باشد که پرسشهای شخصی متعددی را از وی بپرسند.(هندیها این کار را علامت نزاکت و ادب می دانند).هندیها از بحث پیرامون موضوعات سیاسی در ملاقاتهای تجاری خود پرهیز می کنند.</a:t>
            </a:r>
            <a:endParaRPr lang="en-US" altLang="en-US" sz="2000" smtClean="0">
              <a:cs typeface="2 Zar" pitchFamily="2" charset="0"/>
            </a:endParaRPr>
          </a:p>
          <a:p>
            <a:pPr algn="r" rtl="1" eaLnBrk="1" hangingPunct="1"/>
            <a:endParaRPr lang="en-US" altLang="en-US" sz="20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54B7E09-D929-4968-A027-48789C1AA7C8}" type="slidenum">
              <a:rPr lang="en-US" altLang="en-US">
                <a:solidFill>
                  <a:srgbClr val="3F3F3F"/>
                </a:solidFill>
                <a:latin typeface="Corbel" panose="020B0503020204020204" pitchFamily="34" charset="0"/>
              </a:rPr>
              <a:pPr eaLnBrk="1" hangingPunct="1"/>
              <a:t>30</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3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آداب و رسوم بازرگانی در سراسر جهان</a:t>
            </a:r>
            <a:endParaRPr lang="en-US" sz="4700" dirty="0"/>
          </a:p>
        </p:txBody>
      </p:sp>
      <p:sp>
        <p:nvSpPr>
          <p:cNvPr id="38915" name="Content Placeholder 2"/>
          <p:cNvSpPr>
            <a:spLocks noGrp="1"/>
          </p:cNvSpPr>
          <p:nvPr>
            <p:ph idx="1"/>
          </p:nvPr>
        </p:nvSpPr>
        <p:spPr>
          <a:xfrm>
            <a:off x="457200" y="1600200"/>
            <a:ext cx="8229600" cy="4953000"/>
          </a:xfrm>
        </p:spPr>
        <p:txBody>
          <a:bodyPr/>
          <a:lstStyle/>
          <a:p>
            <a:pPr algn="r" rtl="1" eaLnBrk="1" hangingPunct="1"/>
            <a:r>
              <a:rPr lang="fa-IR" altLang="en-US" sz="2000" smtClean="0">
                <a:cs typeface="2 Zar" pitchFamily="2" charset="0"/>
              </a:rPr>
              <a:t>استرالیا:  تقریباً همیشه انجام امور تجاری همراه با نوشیدن است و تخطی از آن بی ادبی تلقی می شود.استرالیایی ها دوست دارند با عناوین شان مورد خطاب قرار گیرند.</a:t>
            </a:r>
            <a:endParaRPr lang="en-US" altLang="en-US" sz="2000" smtClean="0">
              <a:cs typeface="2 Zar" pitchFamily="2" charset="0"/>
            </a:endParaRPr>
          </a:p>
          <a:p>
            <a:pPr algn="r" rtl="1" eaLnBrk="1" hangingPunct="1"/>
            <a:r>
              <a:rPr lang="fa-IR" altLang="en-US" sz="2000" smtClean="0">
                <a:cs typeface="2 Zar" pitchFamily="2" charset="0"/>
              </a:rPr>
              <a:t>اتریش:  اتریشی ها دوست دارند به وسیله عناوین خود شناخته شوند و اگر طرف تجاری آنها بخواهند پول نهار یا شام را که آنها ترتیب داده اند حساب کند،آنرا نوعی بی ادبی تلقی می کنند. آنها از بحث پیرامون هنر ،موسیقی و همین طور اسکی لذت می برد.</a:t>
            </a:r>
            <a:endParaRPr lang="en-US" altLang="en-US" sz="2000" smtClean="0">
              <a:cs typeface="2 Zar" pitchFamily="2" charset="0"/>
            </a:endParaRPr>
          </a:p>
          <a:p>
            <a:pPr algn="r" rtl="1" eaLnBrk="1" hangingPunct="1"/>
            <a:r>
              <a:rPr lang="fa-IR" altLang="en-US" sz="2000" smtClean="0">
                <a:cs typeface="2 Zar" pitchFamily="2" charset="0"/>
              </a:rPr>
              <a:t>بلژیک: بلژیکیها دوست دارند فوراً به موضوع تجاری بپردازند و در ملاقاتها ی بازرگانی محافظه کار و بسیار کار آمد هستند.کسی که می خواهد بلژیکیهای فرانسوی زبان را نشان دهد باید کلمه</a:t>
            </a:r>
            <a:r>
              <a:rPr lang="en-US" altLang="en-US" sz="2000" smtClean="0">
                <a:cs typeface="2 Zar" pitchFamily="2" charset="0"/>
              </a:rPr>
              <a:t> monsieur</a:t>
            </a:r>
            <a:r>
              <a:rPr lang="fa-IR" altLang="en-US" sz="2000" smtClean="0">
                <a:cs typeface="2 Zar" pitchFamily="2" charset="0"/>
              </a:rPr>
              <a:t>یا </a:t>
            </a:r>
            <a:r>
              <a:rPr lang="en-US" altLang="en-US" sz="2000" smtClean="0">
                <a:cs typeface="2 Zar" pitchFamily="2" charset="0"/>
              </a:rPr>
              <a:t>madame</a:t>
            </a:r>
            <a:r>
              <a:rPr lang="fa-IR" altLang="en-US" sz="2000" smtClean="0">
                <a:cs typeface="2 Zar" pitchFamily="2" charset="0"/>
              </a:rPr>
              <a:t> بکارگیرد و برای بلژیکیهای هلندی زبان باید از </a:t>
            </a:r>
            <a:r>
              <a:rPr lang="en-US" altLang="en-US" sz="2000" smtClean="0">
                <a:cs typeface="2 Zar" pitchFamily="2" charset="0"/>
              </a:rPr>
              <a:t>Mrs</a:t>
            </a:r>
            <a:r>
              <a:rPr lang="fa-IR" altLang="en-US" sz="2000" smtClean="0">
                <a:cs typeface="2 Zar" pitchFamily="2" charset="0"/>
              </a:rPr>
              <a:t>یا</a:t>
            </a:r>
            <a:r>
              <a:rPr lang="en-US" altLang="en-US" sz="2000" smtClean="0">
                <a:cs typeface="2 Zar" pitchFamily="2" charset="0"/>
              </a:rPr>
              <a:t>Mr</a:t>
            </a:r>
            <a:r>
              <a:rPr lang="fa-IR" altLang="en-US" sz="2000" smtClean="0">
                <a:cs typeface="2 Zar" pitchFamily="2" charset="0"/>
              </a:rPr>
              <a:t> استفاده کنند </a:t>
            </a:r>
            <a:endParaRPr lang="en-US" altLang="en-US" sz="2000" smtClean="0">
              <a:cs typeface="2 Zar" pitchFamily="2" charset="0"/>
            </a:endParaRPr>
          </a:p>
          <a:p>
            <a:pPr algn="r" rtl="1" eaLnBrk="1" hangingPunct="1"/>
            <a:r>
              <a:rPr lang="fa-IR" altLang="en-US" sz="2000" smtClean="0">
                <a:cs typeface="2 Zar" pitchFamily="2" charset="0"/>
              </a:rPr>
              <a:t>مصر: در کشور مصر اسلام حاکم است و آداب و رسوم بازرگانی متجلی می گردد. بازرگانی به کندی صورت می گیرد و کاغذ بازی بی حد و حصر است. مصریان از رد در خواستها و استفاده از نفی مستقیم می رنجد.</a:t>
            </a:r>
            <a:endParaRPr lang="en-US" altLang="en-US" sz="2000" smtClean="0">
              <a:cs typeface="2 Zar" pitchFamily="2" charset="0"/>
            </a:endParaRPr>
          </a:p>
          <a:p>
            <a:pPr algn="r" rtl="1" eaLnBrk="1" hangingPunct="1"/>
            <a:r>
              <a:rPr lang="fa-IR" altLang="en-US" sz="2000" smtClean="0">
                <a:cs typeface="2 Zar" pitchFamily="2" charset="0"/>
              </a:rPr>
              <a:t>هند: در هند تجارت با فراغت کامل صورت می پذیرد ، از این رو هندیها بر خلاف همتایان آمریکایی شان،بسیار صبورند.وقتی فردی را به شام دعوت کردند ، فرد باید آن دعوت را بپذیرد و غذا را با دست راست به دیگران رد کند.انتظار داشته باشد که پرسشهای شخصی متعددی را از وی بپرسند.(هندیها این کار را علامت نزاکت و ادب می دانند).هندیها از بحث پیرامون موضوعات سیاسی در ملاقاتهای تجاری خود پرهیز می کنند.</a:t>
            </a:r>
            <a:endParaRPr lang="en-US" altLang="en-US" sz="2000" smtClean="0">
              <a:cs typeface="2 Zar" pitchFamily="2" charset="0"/>
            </a:endParaRPr>
          </a:p>
          <a:p>
            <a:pPr algn="r" rtl="1" eaLnBrk="1" hangingPunct="1"/>
            <a:endParaRPr lang="en-US" altLang="en-US" sz="20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E05D1A11-786D-4C3F-8F48-DA1353BCBF1C}" type="slidenum">
              <a:rPr lang="en-US" altLang="en-US">
                <a:solidFill>
                  <a:srgbClr val="3F3F3F"/>
                </a:solidFill>
                <a:latin typeface="Corbel" panose="020B0503020204020204" pitchFamily="34" charset="0"/>
              </a:rPr>
              <a:pPr eaLnBrk="1" hangingPunct="1"/>
              <a:t>31</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sld>
</file>

<file path=ppt/slides/slide3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آداب و رسوم بازرگانی در سراسر جهان</a:t>
            </a:r>
            <a:endParaRPr lang="en-US" sz="4700" dirty="0"/>
          </a:p>
        </p:txBody>
      </p:sp>
      <p:sp>
        <p:nvSpPr>
          <p:cNvPr id="39939" name="Content Placeholder 2"/>
          <p:cNvSpPr>
            <a:spLocks noGrp="1"/>
          </p:cNvSpPr>
          <p:nvPr>
            <p:ph idx="1"/>
          </p:nvPr>
        </p:nvSpPr>
        <p:spPr>
          <a:xfrm>
            <a:off x="457200" y="1447800"/>
            <a:ext cx="8229600" cy="5029200"/>
          </a:xfrm>
        </p:spPr>
        <p:txBody>
          <a:bodyPr/>
          <a:lstStyle/>
          <a:p>
            <a:pPr algn="r" rtl="1" eaLnBrk="1" hangingPunct="1"/>
            <a:r>
              <a:rPr lang="fa-IR" altLang="en-US" sz="1900" smtClean="0">
                <a:cs typeface="2 Zar" pitchFamily="2" charset="0"/>
              </a:rPr>
              <a:t>جمهوری ایرلند:  با ایرلند شمالی یا بریتانیا اشتباه نشود، این کشور از لحاظ سیاسی و فرهنگی از هر دو آنها متفاوت است.</a:t>
            </a:r>
            <a:endParaRPr lang="en-US" altLang="en-US" sz="1900" smtClean="0">
              <a:cs typeface="2 Zar" pitchFamily="2" charset="0"/>
            </a:endParaRPr>
          </a:p>
          <a:p>
            <a:pPr algn="r" rtl="1" eaLnBrk="1" hangingPunct="1"/>
            <a:r>
              <a:rPr lang="fa-IR" altLang="en-US" sz="1900" smtClean="0">
                <a:cs typeface="2 Zar" pitchFamily="2" charset="0"/>
              </a:rPr>
              <a:t>ایتالیا:  ایتالیاییها در هنگام احوال پرسی و خدا حافظی دست می دهند ، بر خلاف آمریکاییها ، مردان هنگامی که زنی وارد یک خانه می شود یا از آن خارج می شود ،نمی ایستندو دست یک زن را نمی بوسند ،(برای خاندان سلطنتی این رسم محفوظ است) ظاهر و شکل برای تجار ایتالیای بسیار مهم است . جاذبه و ظرافت یک هدیه ، کیفیت خدمات یا کالا یا خود شرکت را منعکس می کند. تجار ایتالیایی مذاکره کننده گاهی زیرک ، شایسته و با اعتماد به نفس هستند و اساساً بر شم درونی خود تکیه می کنند تا توصیه متخصصان.</a:t>
            </a:r>
            <a:endParaRPr lang="en-US" altLang="en-US" sz="1900" smtClean="0">
              <a:cs typeface="2 Zar" pitchFamily="2" charset="0"/>
            </a:endParaRPr>
          </a:p>
          <a:p>
            <a:pPr algn="r" rtl="1" eaLnBrk="1" hangingPunct="1"/>
            <a:r>
              <a:rPr lang="fa-IR" altLang="en-US" sz="1900" smtClean="0">
                <a:cs typeface="2 Zar" pitchFamily="2" charset="0"/>
              </a:rPr>
              <a:t>مالزی:  بیشتر مالزیایی ها مسلمانند ،بنابراین نه گوشت خوک مصرف می کنند و نه نوشابه الکلی می نوشند و جمعه شبها که روز تعطیل آنهاست ، مهمانی نمی دهند ، آنها شأن بالایی  برای خود قائلند و به آسانی به هر میهمانی و مجمعی نمی پیوندند ، خصوصاًاگر میهمانی مختلط باشد و زنان و مردان در آن مجمع با یکدیگر حضور داشته باشد.</a:t>
            </a:r>
            <a:endParaRPr lang="en-US" altLang="en-US" sz="1900" smtClean="0">
              <a:cs typeface="2 Zar" pitchFamily="2" charset="0"/>
            </a:endParaRPr>
          </a:p>
          <a:p>
            <a:pPr algn="r" rtl="1" eaLnBrk="1" hangingPunct="1"/>
            <a:r>
              <a:rPr lang="fa-IR" altLang="en-US" sz="1900" smtClean="0">
                <a:cs typeface="2 Zar" pitchFamily="2" charset="0"/>
              </a:rPr>
              <a:t>هلند: هلندی ها مذاکره کنندگانی رقابت گرند که مستقیماًبه اصل موضوع می پردازند و معمولاً تعارض یا بحث کمی در چنین مذاکراتی وجود دارد.</a:t>
            </a:r>
            <a:endParaRPr lang="en-US" altLang="en-US" sz="1900" smtClean="0">
              <a:cs typeface="2 Zar" pitchFamily="2" charset="0"/>
            </a:endParaRPr>
          </a:p>
          <a:p>
            <a:pPr algn="r" rtl="1" eaLnBrk="1" hangingPunct="1"/>
            <a:r>
              <a:rPr lang="fa-IR" altLang="en-US" sz="1900" smtClean="0">
                <a:cs typeface="2 Zar" pitchFamily="2" charset="0"/>
              </a:rPr>
              <a:t>نیجریه:  تجارت به کندی انجام می شود و هرگز از طرق تلفن صورت نمی گیرد.</a:t>
            </a:r>
            <a:endParaRPr lang="en-US" altLang="en-US" sz="1900" smtClean="0">
              <a:cs typeface="2 Zar" pitchFamily="2" charset="0"/>
            </a:endParaRPr>
          </a:p>
          <a:p>
            <a:pPr algn="r" rtl="1" eaLnBrk="1" hangingPunct="1"/>
            <a:r>
              <a:rPr lang="fa-IR" altLang="en-US" sz="1900" smtClean="0">
                <a:cs typeface="2 Zar" pitchFamily="2" charset="0"/>
              </a:rPr>
              <a:t>پاکستان:  اعتقاد اسلامی عمل تعیین کننده ذر زندگی پاکستانی ها و همین طور کار و کسب آنها است. کشوری مرد سالار است و زنان احساس ناراحتی می کنند و حتی ممکن است از این کار امتناع ورزند.آنها از مصرف الکل، سیگار،و گوشت خوک اجتناب می ورزند یک فرد نباید هر گز بدون اجازه یک پاکستانی از او عکس بگیرد.</a:t>
            </a:r>
            <a:endParaRPr lang="en-US" altLang="en-US" sz="1900" smtClean="0">
              <a:cs typeface="2 Zar" pitchFamily="2" charset="0"/>
            </a:endParaRPr>
          </a:p>
          <a:p>
            <a:pPr algn="r" rtl="1" eaLnBrk="1" hangingPunct="1"/>
            <a:endParaRPr lang="en-US" altLang="en-US" sz="19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57E1100-7771-45B8-B88B-25BE03EF88D8}" type="slidenum">
              <a:rPr lang="en-US" altLang="en-US">
                <a:solidFill>
                  <a:srgbClr val="3F3F3F"/>
                </a:solidFill>
                <a:latin typeface="Corbel" panose="020B0503020204020204" pitchFamily="34" charset="0"/>
              </a:rPr>
              <a:pPr eaLnBrk="1" hangingPunct="1"/>
              <a:t>32</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3" name="wind.wav"/>
      </p:stSnd>
    </p:sndAc>
  </p:transition>
</p:sld>
</file>

<file path=ppt/slides/slide3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آداب و رسوم بازرگانی در سراسر جهان</a:t>
            </a:r>
            <a:endParaRPr lang="en-US" sz="4700" dirty="0"/>
          </a:p>
        </p:txBody>
      </p:sp>
      <p:sp>
        <p:nvSpPr>
          <p:cNvPr id="40963" name="Content Placeholder 2"/>
          <p:cNvSpPr>
            <a:spLocks noGrp="1"/>
          </p:cNvSpPr>
          <p:nvPr>
            <p:ph idx="1"/>
          </p:nvPr>
        </p:nvSpPr>
        <p:spPr>
          <a:xfrm>
            <a:off x="457200" y="1447800"/>
            <a:ext cx="8229600" cy="5257800"/>
          </a:xfrm>
        </p:spPr>
        <p:txBody>
          <a:bodyPr/>
          <a:lstStyle/>
          <a:p>
            <a:pPr algn="r" rtl="1" eaLnBrk="1" hangingPunct="1"/>
            <a:r>
              <a:rPr lang="fa-IR" altLang="en-US" sz="1800" smtClean="0">
                <a:cs typeface="2 Zar" pitchFamily="2" charset="0"/>
              </a:rPr>
              <a:t>فرانسه :  انجام امور بازرگانی در ماه آگوست دشوار است، زیرا بیشتر مردم در تعطیلات به سر می برند. فرانسوی ها به جای نام اول، از عناوین استفاده می کنند؛در مذاکرات ، دوست دارند درباره موضوعات مباحثه کنند.آنها دوست دارند قدرت ذهنی خود را نشان دهند و ذهن شما را به چالش وا دارند.برای فروش موفقیت آمیز کالا ها و خدمات به فراسوی ها باید با طرح ویژگیهای مثبت کالاها و خدمات با بحث منطقی و عقلانی پیش رفت.بر سر میز مذاکره از روشهای پیچیده و پیشرفته بهره می گیرند.</a:t>
            </a:r>
            <a:endParaRPr lang="en-US" altLang="en-US" sz="1800" smtClean="0">
              <a:cs typeface="2 Zar" pitchFamily="2" charset="0"/>
            </a:endParaRPr>
          </a:p>
          <a:p>
            <a:pPr algn="r" rtl="1" eaLnBrk="1" hangingPunct="1"/>
            <a:r>
              <a:rPr lang="fa-IR" altLang="en-US" sz="1800" smtClean="0">
                <a:cs typeface="2 Zar" pitchFamily="2" charset="0"/>
              </a:rPr>
              <a:t>آلمان:  بر حسب اهمیت فرد در سازمان (فرد طرف مذاکره با آنها) دست وی را هنگام سلام و احوال پرسی بیشتر فشار می دهند. آلمانیها  بر استفاده از عناوین تأکید دارند،بندرت از نام کوچک استفاده می کنند، از نام خانوادگی همراه با عنوان استفاده می نمایند،صحبت مختصر را دوست ندارند و بسیار وقت شناسند.آلمانیها مذاکره کنندگانی رقابت گرند و فوراً به اصل مطلب می پردازند .مدیران آلمانی،معمولاً پیشینه علمی و مهندسی دارند و از این رو فرد باید به سلایق و آگاهیهای تخصصی آنها توجه کند و لذا پراکنده گویی و حرافی های طولانی منجر به شکست می شود.آنها چندان اهمیتی برای ایجاد روابط شخصی با شرکای تجاری خود قائل نیستند.آنها برای خلوت خود ارزش قائلند و موضوعات کاری را به موضوعات خصوصی و غیر کاری تعمیم نمی دهند.</a:t>
            </a:r>
            <a:endParaRPr lang="en-US" altLang="en-US" sz="1800" smtClean="0">
              <a:cs typeface="2 Zar" pitchFamily="2" charset="0"/>
            </a:endParaRPr>
          </a:p>
          <a:p>
            <a:pPr algn="r" rtl="1" eaLnBrk="1" hangingPunct="1"/>
            <a:r>
              <a:rPr lang="fa-IR" altLang="en-US" sz="1800" smtClean="0">
                <a:cs typeface="2 Zar" pitchFamily="2" charset="0"/>
              </a:rPr>
              <a:t>یونان :  یونانی ها در چانه زنی طولانی و بحث کردن همراه با داشتن یک فنجان قهوه مشهورند.ایجاد یک رابطه شخصی صمیمانه با یونانی ها حائز اهمیت است .مباحث مربوط به امور بازرگانی در هنگام غروب و در میخانه محلی و در اغلب موراد با حضور همسر طرف  مذاکره ، صورت می گیرد .ایجاد یک رابطه تجاری بر مبنای اعتماد بسیار حائز اهمیت است .دولت نقش مهمی در تجارت ایفا میکند که این امر بدان معناست که فرد باید از طریق دیوانم سالاری دولتی پیش برود.کار وکسب ،امری بسیار شخصی است (پیوند ها یخانوادگیفپیوندهای سیاسیو پیوندهای تجاری). نحوه ارتباط افراد اغلب مهمتر از کیفیت خدمات و کالا است.در یونا حتی بعد از این که قرار داد منعقد شد ، نیز مذاکرات ادامه می یابد و تماس بعدی به منزله تکمیل سند قرار داد تلقی می شود .</a:t>
            </a:r>
            <a:endParaRPr lang="en-US" altLang="en-US" sz="1800" smtClean="0">
              <a:cs typeface="2 Zar" pitchFamily="2" charset="0"/>
            </a:endParaRPr>
          </a:p>
          <a:p>
            <a:pPr algn="r" rtl="1" eaLnBrk="1" hangingPunct="1"/>
            <a:endParaRPr lang="en-US" altLang="en-US" sz="18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4D58A778-15AE-4C10-8DBB-32E958170A31}" type="slidenum">
              <a:rPr lang="en-US" altLang="en-US">
                <a:solidFill>
                  <a:srgbClr val="3F3F3F"/>
                </a:solidFill>
                <a:latin typeface="Corbel" panose="020B0503020204020204" pitchFamily="34" charset="0"/>
              </a:rPr>
              <a:pPr eaLnBrk="1" hangingPunct="1"/>
              <a:t>33</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3" name="wind.wav"/>
      </p:stSnd>
    </p:sndAc>
  </p:transition>
</p:sld>
</file>

<file path=ppt/slides/slide3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آداب و رسوم بازرگانی در سراسر جهان</a:t>
            </a:r>
            <a:endParaRPr lang="en-US" sz="4700" dirty="0"/>
          </a:p>
        </p:txBody>
      </p:sp>
      <p:sp>
        <p:nvSpPr>
          <p:cNvPr id="41987" name="Content Placeholder 2"/>
          <p:cNvSpPr>
            <a:spLocks noGrp="1"/>
          </p:cNvSpPr>
          <p:nvPr>
            <p:ph idx="1"/>
          </p:nvPr>
        </p:nvSpPr>
        <p:spPr>
          <a:xfrm>
            <a:off x="457200" y="1447800"/>
            <a:ext cx="8229600" cy="5257800"/>
          </a:xfrm>
        </p:spPr>
        <p:txBody>
          <a:bodyPr/>
          <a:lstStyle/>
          <a:p>
            <a:pPr algn="r" rtl="1" eaLnBrk="1" hangingPunct="1"/>
            <a:r>
              <a:rPr lang="fa-IR" altLang="en-US" sz="2000" smtClean="0">
                <a:cs typeface="2 Zar" pitchFamily="2" charset="0"/>
              </a:rPr>
              <a:t>گواتمالا : تعیین یک وقت براای نهار برای یک زمان خاص بدان معنی است که برخی مهمانان ممکن است ده دقیقه زودتر و برخی دیگر 45 دقیقه دیر تر برسند . </a:t>
            </a:r>
            <a:endParaRPr lang="en-US" altLang="en-US" sz="2000" smtClean="0">
              <a:cs typeface="2 Zar" pitchFamily="2" charset="0"/>
            </a:endParaRPr>
          </a:p>
          <a:p>
            <a:pPr algn="r" rtl="1" eaLnBrk="1" hangingPunct="1"/>
            <a:r>
              <a:rPr lang="fa-IR" altLang="en-US" sz="2000" smtClean="0">
                <a:cs typeface="2 Zar" pitchFamily="2" charset="0"/>
              </a:rPr>
              <a:t>پرتغال  :  فر باید برای ایجاد یک رابطه صمیمانه با شرکای تجاری پرتغالی خود مدت زمانی را اختصاص دهد . </a:t>
            </a:r>
            <a:endParaRPr lang="en-US" altLang="en-US" sz="2000" smtClean="0">
              <a:cs typeface="2 Zar" pitchFamily="2" charset="0"/>
            </a:endParaRPr>
          </a:p>
          <a:p>
            <a:pPr algn="r" rtl="1" eaLnBrk="1" hangingPunct="1"/>
            <a:r>
              <a:rPr lang="fa-IR" altLang="en-US" sz="2000" smtClean="0">
                <a:cs typeface="2 Zar" pitchFamily="2" charset="0"/>
              </a:rPr>
              <a:t>عربستان صعودی : تجارت به کندی و غیر رسمی صورت میگیرد و مرد سالار است . اگر فرد عربستانی را مجبور نمایید به جای مذاکره با شخص اصلی با نماینده ی او به گفتگو و معامله بنشیند ، به او توهین میشود . وقتی به منزل یک عرب سعودئی دعوت میشوید ، هرگز به خانم خانه گل یا هدیه ندهید . هرگز با دست چپ غذا نخورید یا چیزی ننویسید و هرگز از اسباب و اثاثیه ی منزلشان تعریف و تمجید نکنیدولی اگر به شما هدیه دادند از آن تعریف کنید . </a:t>
            </a:r>
            <a:endParaRPr lang="en-US" altLang="en-US" sz="2000" smtClean="0">
              <a:cs typeface="2 Zar" pitchFamily="2" charset="0"/>
            </a:endParaRPr>
          </a:p>
          <a:p>
            <a:pPr algn="r" rtl="1" eaLnBrk="1" hangingPunct="1"/>
            <a:r>
              <a:rPr lang="fa-IR" altLang="en-US" sz="2000" smtClean="0">
                <a:cs typeface="2 Zar" pitchFamily="2" charset="0"/>
              </a:rPr>
              <a:t>آفریقای جنوبی : تجار آفریقایی دوست دارند به هم قطاران خود در مورد مباحث سیاسی بحث کنند و عموما فوق العاده محافظ کارند . </a:t>
            </a:r>
            <a:endParaRPr lang="en-US" altLang="en-US" sz="2000" smtClean="0">
              <a:cs typeface="2 Zar" pitchFamily="2" charset="0"/>
            </a:endParaRPr>
          </a:p>
          <a:p>
            <a:pPr algn="r" rtl="1" eaLnBrk="1" hangingPunct="1"/>
            <a:r>
              <a:rPr lang="fa-IR" altLang="en-US" sz="2000" smtClean="0">
                <a:cs typeface="2 Zar" pitchFamily="2" charset="0"/>
              </a:rPr>
              <a:t>اسپانیا : کار اسپانیایی ها مدت ها طول میکشد و غالبا قرار ملاقات رعایت نمیشود و به موقع سر وعده نمی آیند . نهار تجاری بخش مهمی از انجام امور تجاری در اسپانیا است که با تشریفات زیادی همراه است . نهار ها از ساعت 5/2 تا 5 بعد از ظهر به درازا میکشد آنگاه تا ساعت 5/8 تا 9 شب کار انجام میشود . این نهار ها میتواند برای ایجاد رابطه مورد نیاز قبل از انجام کار تجاری استفاده شود . </a:t>
            </a:r>
            <a:endParaRPr lang="en-US" altLang="en-US" sz="2000" smtClean="0">
              <a:cs typeface="2 Zar" pitchFamily="2" charset="0"/>
            </a:endParaRPr>
          </a:p>
          <a:p>
            <a:pPr algn="r" rtl="1" eaLnBrk="1" hangingPunct="1"/>
            <a:endParaRPr lang="en-US" altLang="en-US" sz="20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F66EBB52-3AAB-492F-A3D8-EAAB419E23F3}" type="slidenum">
              <a:rPr lang="en-US" altLang="en-US">
                <a:solidFill>
                  <a:srgbClr val="3F3F3F"/>
                </a:solidFill>
                <a:latin typeface="Corbel" panose="020B0503020204020204" pitchFamily="34" charset="0"/>
              </a:rPr>
              <a:pPr eaLnBrk="1" hangingPunct="1"/>
              <a:t>34</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3" name="wind.wav"/>
      </p:stSnd>
    </p:sndAc>
  </p:transition>
</p:sld>
</file>

<file path=ppt/slides/slide3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fontScale="90000"/>
            <a:scene3d>
              <a:camera prst="orthographicFront"/>
              <a:lightRig rig="threePt" dir="t">
                <a:rot lat="0" lon="0" rev="4800000"/>
              </a:lightRig>
            </a:scene3d>
            <a:sp3d prstMaterial="matte"/>
          </a:bodyPr>
          <a:lstStyle/>
          <a:p>
            <a:pPr algn="ctr" rtl="1" eaLnBrk="1" fontAlgn="auto" hangingPunct="1">
              <a:spcAft>
                <a:spcPts val="0"/>
              </a:spcAft>
            </a:pPr>
            <a:r>
              <a:rPr lang="fa-IR" sz="4700" dirty="0"/>
              <a:t>آداب و رسوم بازرگانی در سراسر جهان</a:t>
            </a:r>
            <a:endParaRPr lang="en-US" sz="4700" dirty="0"/>
          </a:p>
        </p:txBody>
      </p:sp>
      <p:sp>
        <p:nvSpPr>
          <p:cNvPr id="43011" name="Content Placeholder 2"/>
          <p:cNvSpPr>
            <a:spLocks noGrp="1"/>
          </p:cNvSpPr>
          <p:nvPr>
            <p:ph idx="1"/>
          </p:nvPr>
        </p:nvSpPr>
        <p:spPr>
          <a:xfrm>
            <a:off x="457200" y="1447800"/>
            <a:ext cx="8229600" cy="5257800"/>
          </a:xfrm>
        </p:spPr>
        <p:txBody>
          <a:bodyPr/>
          <a:lstStyle/>
          <a:p>
            <a:pPr algn="r" rtl="1" eaLnBrk="1" hangingPunct="1"/>
            <a:r>
              <a:rPr lang="fa-IR" altLang="en-US" sz="1900" smtClean="0">
                <a:cs typeface="2 Zar" pitchFamily="2" charset="0"/>
              </a:rPr>
              <a:t>تایلند : سلام احوال پرسی سنتی تایلندی </a:t>
            </a:r>
            <a:r>
              <a:rPr lang="en-US" altLang="en-US" sz="1900" smtClean="0">
                <a:cs typeface="2 Zar" pitchFamily="2" charset="0"/>
              </a:rPr>
              <a:t>wai </a:t>
            </a:r>
            <a:r>
              <a:rPr lang="fa-IR" altLang="en-US" sz="1900" smtClean="0">
                <a:cs typeface="2 Zar" pitchFamily="2" charset="0"/>
              </a:rPr>
              <a:t> است ، که با قرار دادن دو دست در کنار یکدیگر در حالتی شبیه آنچه یک نمازگذار انجام میدهد و به آرامی تعظیم میکند ، صورت میگیرد . این حرکت به معنای (سپاسگذاری ) ( متاسفم ) و همینطور (سلام ) است . بالاتر بردن دست دال بر احترام بیشتر است . در عین حال ، نوک انگشتان نباید هرگز از سطح چشم بالاتر برود . قصور در برگرداندن </a:t>
            </a:r>
            <a:r>
              <a:rPr lang="en-US" altLang="en-US" sz="1900" smtClean="0">
                <a:cs typeface="2 Zar" pitchFamily="2" charset="0"/>
              </a:rPr>
              <a:t>WAI </a:t>
            </a:r>
            <a:r>
              <a:rPr lang="fa-IR" altLang="en-US" sz="1900" smtClean="0">
                <a:cs typeface="2 Zar" pitchFamily="2" charset="0"/>
              </a:rPr>
              <a:t>بی ادبی تلقی میشود و معادل امتناع از دست دادن در غرب است . در تایلند ، گذاشتن بازو پشت یک صندلی که فردی در آن نشسته است نوعی توهین تلقی میشود و مردان و زنان در ملا عام از ابراز احساسات نسبت به یکدیگر اجتناب کنند . نام کوچک استفاده میشود . و نام خانوادگی برای ضرورت های خیلی رسمی یا در نامه یا نوشته ها بکار برده میشود .</a:t>
            </a:r>
            <a:endParaRPr lang="en-US" altLang="en-US" sz="1900" smtClean="0">
              <a:cs typeface="2 Zar" pitchFamily="2" charset="0"/>
            </a:endParaRPr>
          </a:p>
          <a:p>
            <a:pPr algn="r" rtl="1" eaLnBrk="1" hangingPunct="1"/>
            <a:r>
              <a:rPr lang="fa-IR" altLang="en-US" sz="1900" smtClean="0">
                <a:cs typeface="2 Zar" pitchFamily="2" charset="0"/>
              </a:rPr>
              <a:t>بریتانیا :  در بریتانیا هرگز مچ یک پای خود را روی زانوی پای دیگر نگذارید  بلکه باید یک پای خود را روی پای دیگر قرار داده و بنشینید . از لم دادن و گذاشتن بازو روی شانه های فرد تازه آشنا پرهیز نمایید . از عناوین استفاده کنید مگر استفاده از نام کوچک پیشنهاد شود . هدیه دادن در انگلیس یک رسم متداول نیست . انگلیسی ها بسیار با تربیت و محتاط هستند ، آنها رفتار های جاه طلبانه  و تهاجمی را تایید نمیکنند . از بکار گیری شیوه های سخت در فروش ناراحت میشوند . در مورد مقام یا وضعیت مالی خود لاف نمیزنند و مذاکره کنندگان خوبی هستند و بطور کلی اهمیت زیادی برای چانه زنی قایل نیستند . </a:t>
            </a:r>
            <a:endParaRPr lang="en-US" altLang="en-US" sz="1900" smtClean="0">
              <a:cs typeface="2 Zar" pitchFamily="2" charset="0"/>
            </a:endParaRPr>
          </a:p>
          <a:p>
            <a:pPr algn="r" rtl="1" eaLnBrk="1" hangingPunct="1"/>
            <a:r>
              <a:rPr lang="fa-IR" altLang="en-US" sz="1900" smtClean="0">
                <a:cs typeface="2 Zar" pitchFamily="2" charset="0"/>
              </a:rPr>
              <a:t>آمریکا: آمریکایی ها غالبا احساس میکنند که شیوه ی موشکافانه اروپایی برای ایجاد روابط شخصی با شرکا تجاری ، روند کار و کسب تجاری را کند میکنند ، آنها بر این باورند که زمان پول است و اروپاییان زمان را تلف میکنند . اول کارو کسب و چنانچه اصولا ضرورتی ایجاب میکند دوستی و تفریح پس از انجام کار . </a:t>
            </a:r>
            <a:endParaRPr lang="en-US" altLang="en-US" sz="1900" smtClean="0">
              <a:cs typeface="2 Zar" pitchFamily="2" charset="0"/>
            </a:endParaRPr>
          </a:p>
          <a:p>
            <a:pPr algn="r" rtl="1" eaLnBrk="1" hangingPunct="1"/>
            <a:endParaRPr lang="en-US" altLang="en-US" sz="1900" smtClean="0">
              <a:cs typeface="2 Zar" pitchFamily="2" charset="0"/>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9F0B4F1-98F7-4DA1-880C-6ABDD1744B3F}" type="slidenum">
              <a:rPr lang="en-US" altLang="en-US">
                <a:solidFill>
                  <a:srgbClr val="3F3F3F"/>
                </a:solidFill>
                <a:latin typeface="Corbel" panose="020B0503020204020204" pitchFamily="34" charset="0"/>
              </a:rPr>
              <a:pPr eaLnBrk="1" hangingPunct="1"/>
              <a:t>35</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3" name="wind.wav"/>
      </p:stSnd>
    </p:sndAc>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pPr algn="ctr" fontAlgn="auto">
              <a:spcAft>
                <a:spcPts val="0"/>
              </a:spcAft>
              <a:defRPr/>
            </a:pPr>
            <a:r>
              <a:rPr lang="fa-IR" altLang="en-US" sz="4985" dirty="0">
                <a:solidFill>
                  <a:srgbClr val="FFC000"/>
                </a:solidFill>
              </a:rPr>
              <a:t>با آرزوی موفقیت</a:t>
            </a:r>
          </a:p>
        </p:txBody>
      </p:sp>
      <p:sp>
        <p:nvSpPr>
          <p:cNvPr id="66563" name="Title 1"/>
          <p:cNvSpPr txBox="1">
            <a:spLocks/>
          </p:cNvSpPr>
          <p:nvPr/>
        </p:nvSpPr>
        <p:spPr bwMode="auto">
          <a:xfrm>
            <a:off x="990600" y="2209800"/>
            <a:ext cx="7174523" cy="368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defRPr>
                <a:solidFill>
                  <a:schemeClr val="tx1"/>
                </a:solidFill>
                <a:latin typeface="Tahoma" panose="020B0604030504040204" pitchFamily="34" charset="0"/>
                <a:cs typeface="B Nazanin" panose="00000400000000000000" pitchFamily="2" charset="-78"/>
              </a:defRPr>
            </a:lvl1pPr>
            <a:lvl2pPr marL="742950" indent="-285750">
              <a:defRPr>
                <a:solidFill>
                  <a:schemeClr val="tx1"/>
                </a:solidFill>
                <a:latin typeface="Tahoma" panose="020B0604030504040204" pitchFamily="34" charset="0"/>
                <a:cs typeface="B Nazanin" panose="00000400000000000000" pitchFamily="2" charset="-78"/>
              </a:defRPr>
            </a:lvl2pPr>
            <a:lvl3pPr marL="1143000" indent="-228600">
              <a:defRPr>
                <a:solidFill>
                  <a:schemeClr val="tx1"/>
                </a:solidFill>
                <a:latin typeface="Tahoma" panose="020B0604030504040204" pitchFamily="34" charset="0"/>
                <a:cs typeface="B Nazanin" panose="00000400000000000000" pitchFamily="2" charset="-78"/>
              </a:defRPr>
            </a:lvl3pPr>
            <a:lvl4pPr marL="1600200" indent="-228600">
              <a:defRPr>
                <a:solidFill>
                  <a:schemeClr val="tx1"/>
                </a:solidFill>
                <a:latin typeface="Tahoma" panose="020B0604030504040204" pitchFamily="34" charset="0"/>
                <a:cs typeface="B Nazanin" panose="00000400000000000000" pitchFamily="2" charset="-78"/>
              </a:defRPr>
            </a:lvl4pPr>
            <a:lvl5pPr marL="2057400" indent="-228600">
              <a:defRPr>
                <a:solidFill>
                  <a:schemeClr val="tx1"/>
                </a:solidFill>
                <a:latin typeface="Tahoma" panose="020B0604030504040204" pitchFamily="34" charset="0"/>
                <a:cs typeface="B Nazanin" panose="00000400000000000000" pitchFamily="2" charset="-78"/>
              </a:defRPr>
            </a:lvl5pPr>
            <a:lvl6pPr marL="2514600" indent="-228600" defTabSz="457200" fontAlgn="base">
              <a:spcBef>
                <a:spcPct val="0"/>
              </a:spcBef>
              <a:spcAft>
                <a:spcPct val="0"/>
              </a:spcAft>
              <a:defRPr>
                <a:solidFill>
                  <a:schemeClr val="tx1"/>
                </a:solidFill>
                <a:latin typeface="Tahoma" panose="020B0604030504040204" pitchFamily="34" charset="0"/>
                <a:cs typeface="B Nazanin" panose="00000400000000000000" pitchFamily="2" charset="-78"/>
              </a:defRPr>
            </a:lvl6pPr>
            <a:lvl7pPr marL="2971800" indent="-228600" defTabSz="457200" fontAlgn="base">
              <a:spcBef>
                <a:spcPct val="0"/>
              </a:spcBef>
              <a:spcAft>
                <a:spcPct val="0"/>
              </a:spcAft>
              <a:defRPr>
                <a:solidFill>
                  <a:schemeClr val="tx1"/>
                </a:solidFill>
                <a:latin typeface="Tahoma" panose="020B0604030504040204" pitchFamily="34" charset="0"/>
                <a:cs typeface="B Nazanin" panose="00000400000000000000" pitchFamily="2" charset="-78"/>
              </a:defRPr>
            </a:lvl7pPr>
            <a:lvl8pPr marL="3429000" indent="-228600" defTabSz="457200" fontAlgn="base">
              <a:spcBef>
                <a:spcPct val="0"/>
              </a:spcBef>
              <a:spcAft>
                <a:spcPct val="0"/>
              </a:spcAft>
              <a:defRPr>
                <a:solidFill>
                  <a:schemeClr val="tx1"/>
                </a:solidFill>
                <a:latin typeface="Tahoma" panose="020B0604030504040204" pitchFamily="34" charset="0"/>
                <a:cs typeface="B Nazanin" panose="00000400000000000000" pitchFamily="2" charset="-78"/>
              </a:defRPr>
            </a:lvl8pPr>
            <a:lvl9pPr marL="3886200" indent="-228600" defTabSz="457200" fontAlgn="base">
              <a:spcBef>
                <a:spcPct val="0"/>
              </a:spcBef>
              <a:spcAft>
                <a:spcPct val="0"/>
              </a:spcAft>
              <a:defRPr>
                <a:solidFill>
                  <a:schemeClr val="tx1"/>
                </a:solidFill>
                <a:latin typeface="Tahoma" panose="020B0604030504040204" pitchFamily="34" charset="0"/>
                <a:cs typeface="B Nazanin" panose="00000400000000000000" pitchFamily="2" charset="-78"/>
              </a:defRPr>
            </a:lvl9pPr>
          </a:lstStyle>
          <a:p>
            <a:pPr algn="ctr" rtl="1" eaLnBrk="1" hangingPunct="1"/>
            <a:r>
              <a:rPr lang="fa-IR" altLang="en-US" sz="2585" b="1" dirty="0">
                <a:solidFill>
                  <a:schemeClr val="accent5">
                    <a:lumMod val="75000"/>
                  </a:schemeClr>
                </a:solidFill>
              </a:rPr>
              <a:t>مقالات و پاورپوینت های آموزشی رایگان در زمینه های موفقیت ، مدیریت ، تحقیق و توسعه ، بازاریابی و فروش و تجارت الکترونیک را در وب سایت توسعه تجارت دلیران دنا دانلود نمایید.</a:t>
            </a:r>
            <a:endParaRPr lang="en-US" altLang="en-US" sz="2585" b="1" dirty="0">
              <a:solidFill>
                <a:schemeClr val="accent5">
                  <a:lumMod val="75000"/>
                </a:schemeClr>
              </a:solidFill>
            </a:endParaRPr>
          </a:p>
          <a:p>
            <a:pPr algn="ctr" rtl="1" eaLnBrk="1" hangingPunct="1"/>
            <a:endParaRPr lang="en-US" altLang="en-US" sz="2585" b="1" dirty="0">
              <a:solidFill>
                <a:schemeClr val="accent5">
                  <a:lumMod val="75000"/>
                </a:schemeClr>
              </a:solidFill>
            </a:endParaRPr>
          </a:p>
          <a:p>
            <a:pPr algn="ctr" rtl="1" eaLnBrk="1" hangingPunct="1"/>
            <a:r>
              <a:rPr lang="fa-IR" altLang="en-US" sz="2585" b="1" dirty="0">
                <a:solidFill>
                  <a:schemeClr val="accent5">
                    <a:lumMod val="75000"/>
                  </a:schemeClr>
                </a:solidFill>
              </a:rPr>
              <a:t>برای ورود به سایت روی لینک زیر کلیک نمایید</a:t>
            </a:r>
          </a:p>
          <a:p>
            <a:pPr algn="ctr" rtl="1" eaLnBrk="1" hangingPunct="1"/>
            <a:r>
              <a:rPr lang="en-US" altLang="en-US" sz="4062" b="1" dirty="0">
                <a:solidFill>
                  <a:schemeClr val="accent5">
                    <a:lumMod val="75000"/>
                  </a:schemeClr>
                </a:solidFill>
                <a:hlinkClick r:id="rId3"/>
              </a:rPr>
              <a:t>www.denako.ir</a:t>
            </a:r>
            <a:endParaRPr lang="fa-IR" altLang="en-US" sz="4062" b="1" dirty="0">
              <a:solidFill>
                <a:schemeClr val="accent5">
                  <a:lumMod val="75000"/>
                </a:schemeClr>
              </a:solidFill>
            </a:endParaRPr>
          </a:p>
        </p:txBody>
      </p:sp>
    </p:spTree>
    <p:extLst>
      <p:ext uri="{BB962C8B-B14F-4D97-AF65-F5344CB8AC3E}">
        <p14:creationId xmlns:p14="http://schemas.microsoft.com/office/powerpoint/2010/main" val="2862443514"/>
      </p:ext>
    </p:extLst>
  </p:cSld>
  <p:clrMapOvr>
    <a:masterClrMapping/>
  </p:clrMapOvr>
  <p:transition>
    <p:newsflash/>
    <p:sndAc>
      <p:stSnd>
        <p:snd r:embed="rId2" name="wind.wav"/>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انواع مذاكره</a:t>
            </a:r>
            <a:endParaRPr lang="en-US" sz="4700" dirty="0"/>
          </a:p>
        </p:txBody>
      </p:sp>
      <p:sp>
        <p:nvSpPr>
          <p:cNvPr id="3" name="Content Placeholder 2"/>
          <p:cNvSpPr>
            <a:spLocks noGrp="1"/>
          </p:cNvSpPr>
          <p:nvPr>
            <p:ph idx="1"/>
          </p:nvPr>
        </p:nvSpPr>
        <p:spPr>
          <a:xfrm>
            <a:off x="457200" y="1774825"/>
            <a:ext cx="8229600" cy="5083175"/>
          </a:xfrm>
        </p:spPr>
        <p:txBody>
          <a:bodyPr rtlCol="0">
            <a:normAutofit lnSpcReduction="10000"/>
          </a:bodyPr>
          <a:lstStyle/>
          <a:p>
            <a:pPr marL="438912" indent="-320040" algn="r" rtl="1" eaLnBrk="1" fontAlgn="auto" hangingPunct="1">
              <a:spcBef>
                <a:spcPts val="0"/>
              </a:spcBef>
              <a:spcAft>
                <a:spcPts val="0"/>
              </a:spcAft>
              <a:buFont typeface="Wingdings 2"/>
              <a:buChar char=""/>
              <a:defRPr/>
            </a:pPr>
            <a:r>
              <a:rPr lang="fa-IR" sz="2600" b="1" dirty="0" smtClean="0">
                <a:effectLst>
                  <a:outerShdw blurRad="50800" dist="38100" algn="tr" rotWithShape="0">
                    <a:prstClr val="black">
                      <a:alpha val="40000"/>
                    </a:prstClr>
                  </a:outerShdw>
                </a:effectLst>
                <a:cs typeface="B Mitra" pitchFamily="2" charset="-78"/>
              </a:rPr>
              <a:t>صورتجلسه يا قرارداد</a:t>
            </a:r>
            <a:endParaRPr lang="en-US" sz="2600" dirty="0" smtClean="0">
              <a:cs typeface="B Mitra" pitchFamily="2" charset="-78"/>
            </a:endParaRPr>
          </a:p>
          <a:p>
            <a:pPr marL="438912" indent="-320040" algn="r" rtl="1" eaLnBrk="1" fontAlgn="auto" hangingPunct="1">
              <a:spcBef>
                <a:spcPts val="0"/>
              </a:spcBef>
              <a:spcAft>
                <a:spcPts val="0"/>
              </a:spcAft>
              <a:buFont typeface="Wingdings 2"/>
              <a:buNone/>
              <a:defRPr/>
            </a:pPr>
            <a:r>
              <a:rPr lang="fa-IR" dirty="0" smtClean="0">
                <a:cs typeface="B Mitra" pitchFamily="2" charset="-78"/>
              </a:rPr>
              <a:t>(داراي بار مالي و قانوني – رعايت كليه تشريفات- هيئتي- چندين جلسه برگزار مي‌شود- در صورت توافق منجر به قرارداد)</a:t>
            </a:r>
          </a:p>
          <a:p>
            <a:pPr marL="438912" indent="-320040" algn="r" rtl="1" eaLnBrk="1" fontAlgn="auto" hangingPunct="1">
              <a:spcBef>
                <a:spcPts val="0"/>
              </a:spcBef>
              <a:spcAft>
                <a:spcPts val="0"/>
              </a:spcAft>
              <a:buFont typeface="Wingdings 2"/>
              <a:buChar char=""/>
              <a:defRPr/>
            </a:pPr>
            <a:r>
              <a:rPr lang="fa-IR" sz="2000" b="1" dirty="0" smtClean="0">
                <a:solidFill>
                  <a:srgbClr val="00B050"/>
                </a:solidFill>
                <a:effectLst>
                  <a:outerShdw blurRad="50800" dist="38100" algn="tr" rotWithShape="0">
                    <a:prstClr val="black">
                      <a:alpha val="40000"/>
                    </a:prstClr>
                  </a:outerShdw>
                </a:effectLst>
                <a:cs typeface="B Mitra" pitchFamily="2" charset="-78"/>
              </a:rPr>
              <a:t>ب) مذاكره غيررسمي</a:t>
            </a:r>
          </a:p>
          <a:p>
            <a:pPr marL="438912" indent="-320040" algn="r" rtl="1" eaLnBrk="1" fontAlgn="auto" hangingPunct="1">
              <a:spcBef>
                <a:spcPts val="0"/>
              </a:spcBef>
              <a:spcAft>
                <a:spcPts val="0"/>
              </a:spcAft>
              <a:buFont typeface="Wingdings 2"/>
              <a:buChar char=""/>
              <a:defRPr/>
            </a:pPr>
            <a:endParaRPr lang="fa-IR" sz="2000" b="1" dirty="0" smtClean="0">
              <a:effectLst>
                <a:outerShdw blurRad="50800" dist="38100" algn="tr" rotWithShape="0">
                  <a:prstClr val="black">
                    <a:alpha val="40000"/>
                  </a:prstClr>
                </a:outerShdw>
              </a:effectLst>
              <a:cs typeface="B Mitra" pitchFamily="2" charset="-78"/>
            </a:endParaRPr>
          </a:p>
          <a:p>
            <a:pPr marL="438912" indent="-320040" algn="r" rtl="1" eaLnBrk="1" fontAlgn="auto" hangingPunct="1">
              <a:spcBef>
                <a:spcPts val="0"/>
              </a:spcBef>
              <a:spcAft>
                <a:spcPts val="0"/>
              </a:spcAft>
              <a:buFont typeface="Wingdings 2"/>
              <a:buChar char=""/>
              <a:defRPr/>
            </a:pPr>
            <a:endParaRPr lang="fa-IR" sz="2000" b="1" dirty="0" smtClean="0">
              <a:effectLst>
                <a:outerShdw blurRad="50800" dist="38100" algn="tr" rotWithShape="0">
                  <a:prstClr val="black">
                    <a:alpha val="40000"/>
                  </a:prstClr>
                </a:outerShdw>
              </a:effectLst>
              <a:cs typeface="B Mitra" pitchFamily="2" charset="-78"/>
            </a:endParaRPr>
          </a:p>
          <a:p>
            <a:pPr marL="438912" indent="-320040" algn="r" rtl="1" eaLnBrk="1" fontAlgn="auto" hangingPunct="1">
              <a:spcBef>
                <a:spcPts val="0"/>
              </a:spcBef>
              <a:spcAft>
                <a:spcPts val="0"/>
              </a:spcAft>
              <a:buFont typeface="Wingdings 2"/>
              <a:buChar char=""/>
              <a:defRPr/>
            </a:pPr>
            <a:r>
              <a:rPr lang="fa-IR" sz="3000" b="1" dirty="0" smtClean="0">
                <a:solidFill>
                  <a:srgbClr val="FF0000"/>
                </a:solidFill>
                <a:effectLst>
                  <a:outerShdw blurRad="50800" dist="38100" algn="tr" rotWithShape="0">
                    <a:prstClr val="black">
                      <a:alpha val="40000"/>
                    </a:prstClr>
                  </a:outerShdw>
                </a:effectLst>
                <a:cs typeface="B Mitra" pitchFamily="2" charset="-78"/>
              </a:rPr>
              <a:t>ويژگي‌هاي مذاكره كننده</a:t>
            </a:r>
          </a:p>
          <a:p>
            <a:pPr marL="438912" indent="-320040" algn="r" rtl="1" eaLnBrk="1" fontAlgn="auto" hangingPunct="1">
              <a:spcBef>
                <a:spcPts val="0"/>
              </a:spcBef>
              <a:spcAft>
                <a:spcPts val="0"/>
              </a:spcAft>
              <a:buFont typeface="Wingdings 2"/>
              <a:buNone/>
              <a:defRPr/>
            </a:pPr>
            <a:r>
              <a:rPr lang="fa-IR" dirty="0" smtClean="0">
                <a:cs typeface="B Mitra" pitchFamily="2" charset="-78"/>
              </a:rPr>
              <a:t>1- هوش و استعداد،</a:t>
            </a:r>
          </a:p>
          <a:p>
            <a:pPr marL="438912" indent="-320040" algn="r" rtl="1" eaLnBrk="1" fontAlgn="auto" hangingPunct="1">
              <a:spcBef>
                <a:spcPts val="0"/>
              </a:spcBef>
              <a:spcAft>
                <a:spcPts val="0"/>
              </a:spcAft>
              <a:buFont typeface="Wingdings 2"/>
              <a:buNone/>
              <a:defRPr/>
            </a:pPr>
            <a:r>
              <a:rPr lang="fa-IR" dirty="0" smtClean="0">
                <a:cs typeface="B Mitra" pitchFamily="2" charset="-78"/>
              </a:rPr>
              <a:t> 2- توانايي تجزيه و تحليل (نقطه نظرات و واكنش‌هاي طرف را تفكيك و ربط دهد)، </a:t>
            </a:r>
          </a:p>
          <a:p>
            <a:pPr marL="438912" indent="-320040" algn="r" rtl="1" eaLnBrk="1" fontAlgn="auto" hangingPunct="1">
              <a:spcBef>
                <a:spcPts val="0"/>
              </a:spcBef>
              <a:spcAft>
                <a:spcPts val="0"/>
              </a:spcAft>
              <a:buFont typeface="Wingdings 2"/>
              <a:buNone/>
              <a:defRPr/>
            </a:pPr>
            <a:r>
              <a:rPr lang="fa-IR" dirty="0" smtClean="0">
                <a:cs typeface="B Mitra" pitchFamily="2" charset="-78"/>
              </a:rPr>
              <a:t>3- دينداري،</a:t>
            </a:r>
          </a:p>
          <a:p>
            <a:pPr marL="438912" indent="-320040" algn="r" rtl="1" eaLnBrk="1" fontAlgn="auto" hangingPunct="1">
              <a:spcBef>
                <a:spcPts val="0"/>
              </a:spcBef>
              <a:spcAft>
                <a:spcPts val="0"/>
              </a:spcAft>
              <a:buFont typeface="Wingdings 2"/>
              <a:buNone/>
              <a:defRPr/>
            </a:pPr>
            <a:r>
              <a:rPr lang="fa-IR" dirty="0" smtClean="0">
                <a:cs typeface="B Mitra" pitchFamily="2" charset="-78"/>
              </a:rPr>
              <a:t>‌4- ما‌ل‌انديشي، </a:t>
            </a:r>
            <a:endParaRPr lang="en-US" dirty="0" smtClean="0">
              <a:cs typeface="B Mitra" pitchFamily="2" charset="-78"/>
            </a:endParaRPr>
          </a:p>
          <a:p>
            <a:pPr marL="438912" indent="-320040" algn="r" rtl="1" eaLnBrk="1" fontAlgn="auto" hangingPunct="1">
              <a:spcBef>
                <a:spcPts val="0"/>
              </a:spcBef>
              <a:spcAft>
                <a:spcPts val="0"/>
              </a:spcAft>
              <a:buFont typeface="Wingdings 2"/>
              <a:buNone/>
              <a:defRPr/>
            </a:pPr>
            <a:endParaRPr lang="en-US" sz="1800" dirty="0">
              <a:cs typeface="B Mitra"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12D730EA-0C60-4987-96FC-94F9D21D41BC}" type="slidenum">
              <a:rPr lang="en-US" altLang="en-US">
                <a:solidFill>
                  <a:srgbClr val="3F3F3F"/>
                </a:solidFill>
                <a:latin typeface="Corbel" panose="020B0503020204020204" pitchFamily="34" charset="0"/>
              </a:rPr>
              <a:pPr eaLnBrk="1" hangingPunct="1"/>
              <a:t>4</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ادامه ویژگی ها:</a:t>
            </a:r>
            <a:endParaRPr lang="en-US" sz="4700" dirty="0"/>
          </a:p>
        </p:txBody>
      </p:sp>
      <p:sp>
        <p:nvSpPr>
          <p:cNvPr id="12291" name="Content Placeholder 2"/>
          <p:cNvSpPr>
            <a:spLocks noGrp="1"/>
          </p:cNvSpPr>
          <p:nvPr>
            <p:ph idx="1"/>
          </p:nvPr>
        </p:nvSpPr>
        <p:spPr/>
        <p:txBody>
          <a:bodyPr/>
          <a:lstStyle/>
          <a:p>
            <a:pPr algn="r">
              <a:buFont typeface="Wingdings 2" panose="05020102010507070707" pitchFamily="18" charset="2"/>
              <a:buNone/>
            </a:pPr>
            <a:r>
              <a:rPr lang="fa-IR" altLang="en-US" smtClean="0">
                <a:cs typeface="2 Zar" pitchFamily="2" charset="0"/>
              </a:rPr>
              <a:t>5- صبر و حوصله، </a:t>
            </a:r>
          </a:p>
          <a:p>
            <a:pPr algn="r">
              <a:buFont typeface="Wingdings 2" panose="05020102010507070707" pitchFamily="18" charset="2"/>
              <a:buNone/>
            </a:pPr>
            <a:r>
              <a:rPr lang="fa-IR" altLang="en-US" smtClean="0">
                <a:cs typeface="2 Zar" pitchFamily="2" charset="0"/>
              </a:rPr>
              <a:t>6- زيركي و رازداري، </a:t>
            </a:r>
          </a:p>
          <a:p>
            <a:pPr algn="r">
              <a:buFont typeface="Wingdings 2" panose="05020102010507070707" pitchFamily="18" charset="2"/>
              <a:buNone/>
            </a:pPr>
            <a:r>
              <a:rPr lang="fa-IR" altLang="en-US" smtClean="0">
                <a:cs typeface="2 Zar" pitchFamily="2" charset="0"/>
              </a:rPr>
              <a:t>7- اعتماد بنفس، </a:t>
            </a:r>
          </a:p>
          <a:p>
            <a:pPr algn="r">
              <a:buFont typeface="Wingdings 2" panose="05020102010507070707" pitchFamily="18" charset="2"/>
              <a:buNone/>
            </a:pPr>
            <a:r>
              <a:rPr lang="fa-IR" altLang="en-US" smtClean="0">
                <a:cs typeface="2 Zar" pitchFamily="2" charset="0"/>
              </a:rPr>
              <a:t>8- خصائل نيكواخلاقي، </a:t>
            </a:r>
          </a:p>
          <a:p>
            <a:pPr algn="r">
              <a:buFont typeface="Wingdings 2" panose="05020102010507070707" pitchFamily="18" charset="2"/>
              <a:buNone/>
            </a:pPr>
            <a:r>
              <a:rPr lang="fa-IR" altLang="en-US" smtClean="0">
                <a:cs typeface="2 Zar" pitchFamily="2" charset="0"/>
              </a:rPr>
              <a:t>9- سلامت رواني، </a:t>
            </a:r>
          </a:p>
          <a:p>
            <a:pPr algn="r">
              <a:buFont typeface="Wingdings 2" panose="05020102010507070707" pitchFamily="18" charset="2"/>
              <a:buNone/>
            </a:pPr>
            <a:r>
              <a:rPr lang="fa-IR" altLang="en-US" smtClean="0">
                <a:cs typeface="2 Zar" pitchFamily="2" charset="0"/>
              </a:rPr>
              <a:t>10- بيان و نگارش،</a:t>
            </a:r>
          </a:p>
          <a:p>
            <a:pPr algn="r">
              <a:buFont typeface="Wingdings 2" panose="05020102010507070707" pitchFamily="18" charset="2"/>
              <a:buNone/>
            </a:pPr>
            <a:r>
              <a:rPr lang="fa-IR" altLang="en-US" smtClean="0">
                <a:cs typeface="2 Zar" pitchFamily="2" charset="0"/>
              </a:rPr>
              <a:t> 11- خلاقيت.</a:t>
            </a:r>
            <a:endParaRPr lang="en-US" altLang="en-US" smtClean="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BB07EFA7-829F-4D4A-A8A2-7727788AABCB}" type="slidenum">
              <a:rPr lang="en-US" altLang="en-US">
                <a:solidFill>
                  <a:srgbClr val="3F3F3F"/>
                </a:solidFill>
                <a:latin typeface="Corbel" panose="020B0503020204020204" pitchFamily="34" charset="0"/>
              </a:rPr>
              <a:pPr eaLnBrk="1" hangingPunct="1"/>
              <a:t>5</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تدابير مقدماتي و مؤثر مذاكره</a:t>
            </a:r>
            <a:endParaRPr lang="en-US" sz="4700" dirty="0"/>
          </a:p>
        </p:txBody>
      </p:sp>
      <p:sp>
        <p:nvSpPr>
          <p:cNvPr id="3" name="Content Placeholder 2"/>
          <p:cNvSpPr>
            <a:spLocks noGrp="1"/>
          </p:cNvSpPr>
          <p:nvPr>
            <p:ph idx="1"/>
          </p:nvPr>
        </p:nvSpPr>
        <p:spPr/>
        <p:txBody>
          <a:bodyPr rtlCol="0">
            <a:normAutofit/>
          </a:bodyPr>
          <a:lstStyle/>
          <a:p>
            <a:pPr marL="438912" indent="-320040" algn="r" rtl="1" eaLnBrk="1" fontAlgn="auto" hangingPunct="1">
              <a:spcBef>
                <a:spcPts val="0"/>
              </a:spcBef>
              <a:spcAft>
                <a:spcPts val="0"/>
              </a:spcAft>
              <a:buFont typeface="Wingdings 2"/>
              <a:buChar char=""/>
              <a:defRPr/>
            </a:pPr>
            <a:r>
              <a:rPr lang="fa-IR" b="1" dirty="0" smtClean="0">
                <a:solidFill>
                  <a:srgbClr val="FF0000"/>
                </a:solidFill>
                <a:effectLst>
                  <a:outerShdw blurRad="50800" dist="38100" algn="tr" rotWithShape="0">
                    <a:prstClr val="black">
                      <a:alpha val="40000"/>
                    </a:prstClr>
                  </a:outerShdw>
                </a:effectLst>
                <a:cs typeface="2 Zar" pitchFamily="2" charset="-78"/>
              </a:rPr>
              <a:t>اقدامات قبل از جلسه مذاكره</a:t>
            </a:r>
            <a:endParaRPr lang="en-US" dirty="0" smtClean="0">
              <a:solidFill>
                <a:srgbClr val="FF0000"/>
              </a:solidFill>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1- تعيين اهداف مذاكره </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2- جمع‌آوري اطلاعات و اسناد</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3- شناسايي و ارتباط با سازمان‌هاي تأمين‌كننده هدف</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4- شناسايي خصوصيات شخصيتي و سازماني طرف مذاكره</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5- ارزيابي نقاط ضعف و قوت خود و طرف</a:t>
            </a:r>
            <a:endParaRPr lang="en-US" dirty="0" smtClean="0">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3C2B1595-0148-4004-90CB-30FBC82D7F78}" type="slidenum">
              <a:rPr lang="en-US" altLang="en-US">
                <a:solidFill>
                  <a:srgbClr val="3F3F3F"/>
                </a:solidFill>
                <a:latin typeface="Corbel" panose="020B0503020204020204" pitchFamily="34" charset="0"/>
              </a:rPr>
              <a:pPr eaLnBrk="1" hangingPunct="1"/>
              <a:t>6</a:t>
            </a:fld>
            <a:endParaRPr lang="en-US" altLang="en-US">
              <a:solidFill>
                <a:srgbClr val="3F3F3F"/>
              </a:solidFill>
              <a:latin typeface="Corbel" panose="020B0503020204020204" pitchFamily="34" charset="0"/>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6- تعيين دستور جلسه و محل مذاكره</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7- تعيين حدود اختيارات و تركيب اعضاء گروه مذاكره</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8- تعيين روش مذاكره</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9- استراحت و آرامش</a:t>
            </a:r>
            <a:endParaRPr lang="en-US" dirty="0" smtClean="0">
              <a:cs typeface="2 Zar" pitchFamily="2" charset="-78"/>
            </a:endParaRPr>
          </a:p>
          <a:p>
            <a:pPr marL="438912" indent="-320040" algn="r" rtl="1" eaLnBrk="1" fontAlgn="auto" hangingPunct="1">
              <a:lnSpc>
                <a:spcPct val="150000"/>
              </a:lnSpc>
              <a:spcBef>
                <a:spcPts val="0"/>
              </a:spcBef>
              <a:spcAft>
                <a:spcPts val="0"/>
              </a:spcAft>
              <a:buFont typeface="Wingdings 2"/>
              <a:buChar char=""/>
              <a:defRPr/>
            </a:pPr>
            <a:r>
              <a:rPr lang="fa-IR" dirty="0" smtClean="0">
                <a:cs typeface="2 Zar" pitchFamily="2" charset="-78"/>
              </a:rPr>
              <a:t>10- تنظيم چك ليست</a:t>
            </a:r>
            <a:endParaRPr lang="en-US" dirty="0" smtClean="0">
              <a:cs typeface="2 Zar" pitchFamily="2" charset="-78"/>
            </a:endParaRPr>
          </a:p>
          <a:p>
            <a:pPr eaLnBrk="1" hangingPunct="1">
              <a:defRPr/>
            </a:pPr>
            <a:endParaRPr lang="en-US"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6C161EAF-AEA0-454C-A36A-255403DB9899}" type="slidenum">
              <a:rPr lang="en-US" altLang="en-US">
                <a:solidFill>
                  <a:srgbClr val="3F3F3F"/>
                </a:solidFill>
                <a:latin typeface="Corbel" panose="020B0503020204020204" pitchFamily="34" charset="0"/>
              </a:rPr>
              <a:pPr eaLnBrk="1" hangingPunct="1"/>
              <a:t>7</a:t>
            </a:fld>
            <a:endParaRPr lang="en-US" altLang="en-US">
              <a:solidFill>
                <a:srgbClr val="3F3F3F"/>
              </a:solidFill>
              <a:latin typeface="Corbel" panose="020B0503020204020204" pitchFamily="34" charset="0"/>
            </a:endParaRPr>
          </a:p>
        </p:txBody>
      </p:sp>
      <p:sp>
        <p:nvSpPr>
          <p:cNvPr id="5"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تدابير مقدماتي و مؤثر مذاكره</a:t>
            </a:r>
            <a:endParaRPr lang="en-US" sz="4700" dirty="0"/>
          </a:p>
        </p:txBody>
      </p:sp>
    </p:spTree>
  </p:cSld>
  <p:clrMapOvr>
    <a:masterClrMapping/>
  </p:clrMapOvr>
  <p:transition>
    <p:newsflash/>
    <p:sndAc>
      <p:stSnd>
        <p:snd r:embed="rId2" name="wind.wav"/>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تعيين روش مذاكره</a:t>
            </a:r>
            <a:endParaRPr lang="en-US" sz="4700" dirty="0"/>
          </a:p>
        </p:txBody>
      </p:sp>
      <p:sp>
        <p:nvSpPr>
          <p:cNvPr id="3" name="Content Placeholder 2"/>
          <p:cNvSpPr>
            <a:spLocks noGrp="1"/>
          </p:cNvSpPr>
          <p:nvPr>
            <p:ph idx="1"/>
          </p:nvPr>
        </p:nvSpPr>
        <p:spPr>
          <a:xfrm>
            <a:off x="457200" y="22225"/>
            <a:ext cx="8229600" cy="663575"/>
          </a:xfrm>
        </p:spPr>
        <p:txBody>
          <a:bodyPr rtlCol="0">
            <a:normAutofit/>
          </a:bodyPr>
          <a:lstStyle/>
          <a:p>
            <a:pPr marL="438912" indent="-320040" algn="ctr" eaLnBrk="1" fontAlgn="auto" hangingPunct="1">
              <a:spcBef>
                <a:spcPts val="0"/>
              </a:spcBef>
              <a:spcAft>
                <a:spcPts val="0"/>
              </a:spcAft>
              <a:buFont typeface="Wingdings 2"/>
              <a:buNone/>
              <a:defRPr/>
            </a:pPr>
            <a:r>
              <a:rPr lang="fa-IR" sz="1800" b="1" dirty="0" smtClean="0">
                <a:solidFill>
                  <a:schemeClr val="bg1"/>
                </a:solidFill>
                <a:effectLst>
                  <a:outerShdw blurRad="50800" dist="38100" algn="tr" rotWithShape="0">
                    <a:prstClr val="black">
                      <a:alpha val="40000"/>
                    </a:prstClr>
                  </a:outerShdw>
                </a:effectLst>
                <a:cs typeface="2 Zar" pitchFamily="2" charset="-78"/>
              </a:rPr>
              <a:t>تدابير مقدماتي و مؤثر مذاكره</a:t>
            </a:r>
          </a:p>
          <a:p>
            <a:pPr marL="438912" indent="-320040" algn="ctr" eaLnBrk="1" fontAlgn="auto" hangingPunct="1">
              <a:spcBef>
                <a:spcPts val="0"/>
              </a:spcBef>
              <a:spcAft>
                <a:spcPts val="0"/>
              </a:spcAft>
              <a:buFont typeface="Wingdings 2"/>
              <a:buNone/>
              <a:defRPr/>
            </a:pPr>
            <a:endParaRPr lang="en-US" sz="1800" dirty="0">
              <a:solidFill>
                <a:schemeClr val="bg1"/>
              </a:solidFill>
              <a:cs typeface="2 Zar" pitchFamily="2" charset="-78"/>
            </a:endParaRPr>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CB0283F6-8121-469A-A169-D0FFC86C02E8}" type="slidenum">
              <a:rPr lang="en-US" altLang="en-US">
                <a:solidFill>
                  <a:srgbClr val="3F3F3F"/>
                </a:solidFill>
                <a:latin typeface="Corbel" panose="020B0503020204020204" pitchFamily="34" charset="0"/>
              </a:rPr>
              <a:pPr eaLnBrk="1" hangingPunct="1"/>
              <a:t>8</a:t>
            </a:fld>
            <a:endParaRPr lang="en-US" altLang="en-US">
              <a:solidFill>
                <a:srgbClr val="3F3F3F"/>
              </a:solidFill>
              <a:latin typeface="Corbel" panose="020B0503020204020204" pitchFamily="34" charset="0"/>
            </a:endParaRPr>
          </a:p>
        </p:txBody>
      </p:sp>
      <p:graphicFrame>
        <p:nvGraphicFramePr>
          <p:cNvPr id="6" name="Table 5"/>
          <p:cNvGraphicFramePr>
            <a:graphicFrameLocks noGrp="1"/>
          </p:cNvGraphicFramePr>
          <p:nvPr/>
        </p:nvGraphicFramePr>
        <p:xfrm>
          <a:off x="228600" y="1571625"/>
          <a:ext cx="8686800" cy="5330875"/>
        </p:xfrm>
        <a:graphic>
          <a:graphicData uri="http://schemas.openxmlformats.org/drawingml/2006/table">
            <a:tbl>
              <a:tblPr firstRow="1" bandRow="1">
                <a:tableStyleId>{5C22544A-7EE6-4342-B048-85BDC9FD1C3A}</a:tableStyleId>
              </a:tblPr>
              <a:tblGrid>
                <a:gridCol w="3124200">
                  <a:extLst>
                    <a:ext uri="{9D8B030D-6E8A-4147-A177-3AD203B41FA5}">
                      <a16:colId xmlns:a16="http://schemas.microsoft.com/office/drawing/2014/main" val="20000"/>
                    </a:ext>
                  </a:extLst>
                </a:gridCol>
                <a:gridCol w="2819400">
                  <a:extLst>
                    <a:ext uri="{9D8B030D-6E8A-4147-A177-3AD203B41FA5}">
                      <a16:colId xmlns:a16="http://schemas.microsoft.com/office/drawing/2014/main" val="20001"/>
                    </a:ext>
                  </a:extLst>
                </a:gridCol>
                <a:gridCol w="2362200">
                  <a:extLst>
                    <a:ext uri="{9D8B030D-6E8A-4147-A177-3AD203B41FA5}">
                      <a16:colId xmlns:a16="http://schemas.microsoft.com/office/drawing/2014/main" val="20002"/>
                    </a:ext>
                  </a:extLst>
                </a:gridCol>
                <a:gridCol w="381000">
                  <a:extLst>
                    <a:ext uri="{9D8B030D-6E8A-4147-A177-3AD203B41FA5}">
                      <a16:colId xmlns:a16="http://schemas.microsoft.com/office/drawing/2014/main" val="20003"/>
                    </a:ext>
                  </a:extLst>
                </a:gridCol>
              </a:tblGrid>
              <a:tr h="396228">
                <a:tc>
                  <a:txBody>
                    <a:bodyPr/>
                    <a:lstStyle/>
                    <a:p>
                      <a:pPr marL="0" marR="0" algn="ctr" rtl="1">
                        <a:lnSpc>
                          <a:spcPct val="135000"/>
                        </a:lnSpc>
                        <a:spcBef>
                          <a:spcPts val="0"/>
                        </a:spcBef>
                        <a:spcAft>
                          <a:spcPts val="1000"/>
                        </a:spcAft>
                      </a:pPr>
                      <a:r>
                        <a:rPr lang="fa-IR" sz="1300" b="1" dirty="0">
                          <a:effectLst>
                            <a:outerShdw blurRad="50800" dist="38100" algn="tr" rotWithShape="0">
                              <a:prstClr val="black">
                                <a:alpha val="40000"/>
                              </a:prstClr>
                            </a:outerShdw>
                          </a:effectLst>
                          <a:latin typeface="Calibri"/>
                          <a:ea typeface="Calibri"/>
                          <a:cs typeface="2 Mitra"/>
                        </a:rPr>
                        <a:t>منطقي و پيشرفته</a:t>
                      </a:r>
                      <a:endParaRPr lang="en-US" sz="1100" dirty="0">
                        <a:latin typeface="Calibri"/>
                        <a:ea typeface="Calibri"/>
                        <a:cs typeface="Arial"/>
                      </a:endParaRPr>
                    </a:p>
                  </a:txBody>
                  <a:tcPr marL="68580" marR="68580" marT="0" marB="0"/>
                </a:tc>
                <a:tc>
                  <a:txBody>
                    <a:bodyPr/>
                    <a:lstStyle/>
                    <a:p>
                      <a:pPr marL="0" marR="0" algn="ctr" rtl="1">
                        <a:lnSpc>
                          <a:spcPct val="135000"/>
                        </a:lnSpc>
                        <a:spcBef>
                          <a:spcPts val="0"/>
                        </a:spcBef>
                        <a:spcAft>
                          <a:spcPts val="1000"/>
                        </a:spcAft>
                      </a:pPr>
                      <a:r>
                        <a:rPr lang="fa-IR" sz="1300" b="1">
                          <a:effectLst>
                            <a:outerShdw blurRad="50800" dist="38100" algn="tr" rotWithShape="0">
                              <a:prstClr val="black">
                                <a:alpha val="40000"/>
                              </a:prstClr>
                            </a:outerShdw>
                          </a:effectLst>
                          <a:latin typeface="Calibri"/>
                          <a:ea typeface="Calibri"/>
                          <a:cs typeface="2 Mitra"/>
                        </a:rPr>
                        <a:t>خشن</a:t>
                      </a:r>
                      <a:endParaRPr lang="en-US" sz="1100" dirty="0">
                        <a:latin typeface="Calibri"/>
                        <a:ea typeface="Calibri"/>
                        <a:cs typeface="Arial"/>
                      </a:endParaRPr>
                    </a:p>
                  </a:txBody>
                  <a:tcPr marL="68580" marR="68580" marT="0" marB="0"/>
                </a:tc>
                <a:tc>
                  <a:txBody>
                    <a:bodyPr/>
                    <a:lstStyle/>
                    <a:p>
                      <a:pPr marL="0" marR="0" algn="ctr" rtl="1">
                        <a:lnSpc>
                          <a:spcPct val="135000"/>
                        </a:lnSpc>
                        <a:spcBef>
                          <a:spcPts val="0"/>
                        </a:spcBef>
                        <a:spcAft>
                          <a:spcPts val="1000"/>
                        </a:spcAft>
                      </a:pPr>
                      <a:r>
                        <a:rPr lang="fa-IR" sz="1300" b="1">
                          <a:effectLst>
                            <a:outerShdw blurRad="50800" dist="38100" algn="tr" rotWithShape="0">
                              <a:prstClr val="black">
                                <a:alpha val="40000"/>
                              </a:prstClr>
                            </a:outerShdw>
                          </a:effectLst>
                          <a:latin typeface="Calibri"/>
                          <a:ea typeface="Calibri"/>
                          <a:cs typeface="2 Mitra"/>
                        </a:rPr>
                        <a:t>ملايم</a:t>
                      </a:r>
                      <a:endParaRPr lang="en-US" sz="1100" dirty="0">
                        <a:latin typeface="Calibri"/>
                        <a:ea typeface="Calibri"/>
                        <a:cs typeface="Arial"/>
                      </a:endParaRPr>
                    </a:p>
                  </a:txBody>
                  <a:tcPr marL="68580" marR="68580" marT="0" marB="0"/>
                </a:tc>
                <a:tc>
                  <a:txBody>
                    <a:bodyPr/>
                    <a:lstStyle/>
                    <a:p>
                      <a:pPr algn="r" rtl="1"/>
                      <a:r>
                        <a:rPr lang="fa-IR" sz="1000" dirty="0" smtClean="0">
                          <a:cs typeface="2 Zar" pitchFamily="2" charset="-78"/>
                        </a:rPr>
                        <a:t>ردیف</a:t>
                      </a:r>
                      <a:endParaRPr lang="en-US" sz="1000" dirty="0">
                        <a:cs typeface="2 Zar" pitchFamily="2" charset="-78"/>
                      </a:endParaRPr>
                    </a:p>
                  </a:txBody>
                  <a:tcPr marT="45719" marB="45719"/>
                </a:tc>
                <a:extLst>
                  <a:ext uri="{0D108BD9-81ED-4DB2-BD59-A6C34878D82A}">
                    <a16:rowId xmlns:a16="http://schemas.microsoft.com/office/drawing/2014/main" val="10000"/>
                  </a:ext>
                </a:extLst>
              </a:tr>
              <a:tr h="365749">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طرفين در جستجوي راه‌حل مناسب هستند.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طرف بعنوان دشمن است.</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dirty="0">
                          <a:effectLst>
                            <a:outerShdw blurRad="50800" dist="38100" algn="tr" rotWithShape="0">
                              <a:prstClr val="black">
                                <a:alpha val="40000"/>
                              </a:prstClr>
                            </a:outerShdw>
                          </a:effectLst>
                          <a:latin typeface="Calibri"/>
                          <a:ea typeface="Calibri"/>
                          <a:cs typeface="2 Mitra"/>
                        </a:rPr>
                        <a:t>طرف مذاكره دوست است.</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1</a:t>
                      </a:r>
                      <a:endParaRPr lang="en-US" sz="1800" dirty="0">
                        <a:cs typeface="2 Zar" pitchFamily="2" charset="-78"/>
                      </a:endParaRPr>
                    </a:p>
                  </a:txBody>
                  <a:tcPr marT="45719" marB="45719"/>
                </a:tc>
                <a:extLst>
                  <a:ext uri="{0D108BD9-81ED-4DB2-BD59-A6C34878D82A}">
                    <a16:rowId xmlns:a16="http://schemas.microsoft.com/office/drawing/2014/main" val="10001"/>
                  </a:ext>
                </a:extLst>
              </a:tr>
              <a:tr h="365749">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هدف رسيدن به راه‌حل عادلانه و عاقلانه است.</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هدف پيروزي و رسيدن به خواسته است.</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dirty="0">
                          <a:effectLst>
                            <a:outerShdw blurRad="50800" dist="38100" algn="tr" rotWithShape="0">
                              <a:prstClr val="black">
                                <a:alpha val="40000"/>
                              </a:prstClr>
                            </a:outerShdw>
                          </a:effectLst>
                          <a:latin typeface="Calibri"/>
                          <a:ea typeface="Calibri"/>
                          <a:cs typeface="2 Mitra"/>
                        </a:rPr>
                        <a:t>هدف توافق است.</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2</a:t>
                      </a:r>
                      <a:endParaRPr lang="en-US" sz="1800" dirty="0">
                        <a:cs typeface="2 Zar" pitchFamily="2" charset="-78"/>
                      </a:endParaRPr>
                    </a:p>
                  </a:txBody>
                  <a:tcPr marT="45719" marB="45719"/>
                </a:tc>
                <a:extLst>
                  <a:ext uri="{0D108BD9-81ED-4DB2-BD59-A6C34878D82A}">
                    <a16:rowId xmlns:a16="http://schemas.microsoft.com/office/drawing/2014/main" val="10002"/>
                  </a:ext>
                </a:extLst>
              </a:tr>
              <a:tr h="455662">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اشخاص از موضوع مذاكره جدا هستند.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براي حفظ دوستي و ادامه رابطه اجتماعي امتياز مي‌خواهد.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براي حفظ دوستي امتياز مي‌دهد.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3</a:t>
                      </a:r>
                      <a:endParaRPr lang="en-US" sz="1800" dirty="0">
                        <a:cs typeface="2 Zar" pitchFamily="2" charset="-78"/>
                      </a:endParaRPr>
                    </a:p>
                  </a:txBody>
                  <a:tcPr marT="45719" marB="45719"/>
                </a:tc>
                <a:extLst>
                  <a:ext uri="{0D108BD9-81ED-4DB2-BD59-A6C34878D82A}">
                    <a16:rowId xmlns:a16="http://schemas.microsoft.com/office/drawing/2014/main" val="10003"/>
                  </a:ext>
                </a:extLst>
              </a:tr>
              <a:tr h="455662">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نسبت به موضوع مذاكره سرسخت ولي نسبت به طرف با نرم‌خوئي برخورد 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سرسختي و اصرار بر مواضع 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انعطاف بحرج مي‌دهد.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4</a:t>
                      </a:r>
                      <a:endParaRPr lang="en-US" sz="1800" dirty="0">
                        <a:cs typeface="2 Zar" pitchFamily="2" charset="-78"/>
                      </a:endParaRPr>
                    </a:p>
                  </a:txBody>
                  <a:tcPr marT="45719" marB="45719"/>
                </a:tc>
                <a:extLst>
                  <a:ext uri="{0D108BD9-81ED-4DB2-BD59-A6C34878D82A}">
                    <a16:rowId xmlns:a16="http://schemas.microsoft.com/office/drawing/2014/main" val="10004"/>
                  </a:ext>
                </a:extLst>
              </a:tr>
              <a:tr h="455662">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مهم دست يافتن به توافق عادلانه است مسئله "اعتماد" مهم نيست.</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اعتماد نمي‌كند.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به طرف اعتماد مي‌كند.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5</a:t>
                      </a:r>
                      <a:endParaRPr lang="en-US" sz="1800" dirty="0">
                        <a:cs typeface="2 Zar" pitchFamily="2" charset="-78"/>
                      </a:endParaRPr>
                    </a:p>
                  </a:txBody>
                  <a:tcPr marT="45719" marB="45719"/>
                </a:tc>
                <a:extLst>
                  <a:ext uri="{0D108BD9-81ED-4DB2-BD59-A6C34878D82A}">
                    <a16:rowId xmlns:a16="http://schemas.microsoft.com/office/drawing/2014/main" val="10005"/>
                  </a:ext>
                </a:extLst>
              </a:tr>
              <a:tr h="365749">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بجاي مقاومت در مقابل طرف به خواسته‌ها توجه 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اصرار و لجاجت بخرج مي‌دهد.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تغيير موضوع مي‌دهد.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6</a:t>
                      </a:r>
                      <a:endParaRPr lang="en-US" sz="1800" dirty="0">
                        <a:cs typeface="2 Zar" pitchFamily="2" charset="-78"/>
                      </a:endParaRPr>
                    </a:p>
                  </a:txBody>
                  <a:tcPr marT="45719" marB="45719"/>
                </a:tc>
                <a:extLst>
                  <a:ext uri="{0D108BD9-81ED-4DB2-BD59-A6C34878D82A}">
                    <a16:rowId xmlns:a16="http://schemas.microsoft.com/office/drawing/2014/main" val="10006"/>
                  </a:ext>
                </a:extLst>
              </a:tr>
              <a:tr h="365749">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به خواسته و نقطه نظرات طرف توجه دارد.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تهديد 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تعارف مي‌كند.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7</a:t>
                      </a:r>
                      <a:endParaRPr lang="en-US" sz="1800" dirty="0">
                        <a:cs typeface="2 Zar" pitchFamily="2" charset="-78"/>
                      </a:endParaRPr>
                    </a:p>
                  </a:txBody>
                  <a:tcPr marT="45719" marB="45719"/>
                </a:tc>
                <a:extLst>
                  <a:ext uri="{0D108BD9-81ED-4DB2-BD59-A6C34878D82A}">
                    <a16:rowId xmlns:a16="http://schemas.microsoft.com/office/drawing/2014/main" val="10007"/>
                  </a:ext>
                </a:extLst>
              </a:tr>
              <a:tr h="737633">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بنفع طرفين راه حل منصفانه را جستجو 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فقط فكرش رسيدن به پيروزي به هر وسيله است.</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dirty="0">
                          <a:effectLst>
                            <a:outerShdw blurRad="50800" dist="38100" algn="tr" rotWithShape="0">
                              <a:prstClr val="black">
                                <a:alpha val="40000"/>
                              </a:prstClr>
                            </a:outerShdw>
                          </a:effectLst>
                          <a:latin typeface="Calibri"/>
                          <a:ea typeface="Calibri"/>
                          <a:cs typeface="2 Mitra"/>
                        </a:rPr>
                        <a:t>براي نيل به </a:t>
                      </a:r>
                      <a:r>
                        <a:rPr lang="fa-IR" sz="1300" dirty="0" smtClean="0">
                          <a:effectLst>
                            <a:outerShdw blurRad="50800" dist="38100" algn="tr" rotWithShape="0">
                              <a:prstClr val="black">
                                <a:alpha val="40000"/>
                              </a:prstClr>
                            </a:outerShdw>
                          </a:effectLst>
                          <a:latin typeface="Calibri"/>
                          <a:ea typeface="Calibri"/>
                          <a:cs typeface="2 Mitra"/>
                        </a:rPr>
                        <a:t>توافق بي‌اندازه به </a:t>
                      </a:r>
                      <a:endParaRPr lang="en-US" sz="1300" dirty="0">
                        <a:latin typeface="Calibri"/>
                        <a:ea typeface="Calibri"/>
                        <a:cs typeface="Arial"/>
                      </a:endParaRPr>
                    </a:p>
                    <a:p>
                      <a:pPr marL="0" marR="0" algn="justLow" rtl="1">
                        <a:lnSpc>
                          <a:spcPct val="115000"/>
                        </a:lnSpc>
                        <a:spcBef>
                          <a:spcPts val="0"/>
                        </a:spcBef>
                        <a:spcAft>
                          <a:spcPts val="1000"/>
                        </a:spcAft>
                      </a:pPr>
                      <a:r>
                        <a:rPr lang="fa-IR" sz="1300" dirty="0" smtClean="0">
                          <a:effectLst>
                            <a:outerShdw blurRad="50800" dist="38100" algn="tr" rotWithShape="0">
                              <a:prstClr val="black">
                                <a:alpha val="40000"/>
                              </a:prstClr>
                            </a:outerShdw>
                          </a:effectLst>
                          <a:latin typeface="Calibri"/>
                          <a:ea typeface="Calibri"/>
                          <a:cs typeface="2 Mitra"/>
                        </a:rPr>
                        <a:t>نفع </a:t>
                      </a:r>
                      <a:r>
                        <a:rPr lang="fa-IR" sz="1300" dirty="0">
                          <a:effectLst>
                            <a:outerShdw blurRad="50800" dist="38100" algn="tr" rotWithShape="0">
                              <a:prstClr val="black">
                                <a:alpha val="40000"/>
                              </a:prstClr>
                            </a:outerShdw>
                          </a:effectLst>
                          <a:latin typeface="Calibri"/>
                          <a:ea typeface="Calibri"/>
                          <a:cs typeface="2 Mitra"/>
                        </a:rPr>
                        <a:t>طرف از خودگذشتگي انجام مي‌دهد.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8</a:t>
                      </a:r>
                      <a:endParaRPr lang="en-US" sz="1800" dirty="0">
                        <a:cs typeface="2 Zar" pitchFamily="2" charset="-78"/>
                      </a:endParaRPr>
                    </a:p>
                  </a:txBody>
                  <a:tcPr marT="45719" marB="45719"/>
                </a:tc>
                <a:extLst>
                  <a:ext uri="{0D108BD9-81ED-4DB2-BD59-A6C34878D82A}">
                    <a16:rowId xmlns:a16="http://schemas.microsoft.com/office/drawing/2014/main" val="10008"/>
                  </a:ext>
                </a:extLst>
              </a:tr>
              <a:tr h="455662">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اصل عقل و منطق بر جريان مذاكره حاكم است.</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لصل رسيدن به خواسته خويش است اگر جه نامشروع باشد.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اصل توافق است.</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9</a:t>
                      </a:r>
                      <a:endParaRPr lang="en-US" sz="1800" dirty="0">
                        <a:cs typeface="2 Zar" pitchFamily="2" charset="-78"/>
                      </a:endParaRPr>
                    </a:p>
                  </a:txBody>
                  <a:tcPr marT="45719" marB="45719"/>
                </a:tc>
                <a:extLst>
                  <a:ext uri="{0D108BD9-81ED-4DB2-BD59-A6C34878D82A}">
                    <a16:rowId xmlns:a16="http://schemas.microsoft.com/office/drawing/2014/main" val="10009"/>
                  </a:ext>
                </a:extLst>
              </a:tr>
              <a:tr h="455662">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معقول ومنطقي سخن بگوييد، بجاي زور و فشار حق و انصاف مي‌شود.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توليد فشار و حمله مي‌نمايد.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a:effectLst>
                            <a:outerShdw blurRad="50800" dist="38100" algn="tr" rotWithShape="0">
                              <a:prstClr val="black">
                                <a:alpha val="40000"/>
                              </a:prstClr>
                            </a:outerShdw>
                          </a:effectLst>
                          <a:latin typeface="Calibri"/>
                          <a:ea typeface="Calibri"/>
                          <a:cs typeface="2 Mitra"/>
                        </a:rPr>
                        <a:t>تسليم فشار مي‌شود.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10</a:t>
                      </a:r>
                      <a:endParaRPr lang="en-US" sz="1800" dirty="0">
                        <a:cs typeface="2 Zar" pitchFamily="2" charset="-78"/>
                      </a:endParaRPr>
                    </a:p>
                  </a:txBody>
                  <a:tcPr marT="45719" marB="45719"/>
                </a:tc>
                <a:extLst>
                  <a:ext uri="{0D108BD9-81ED-4DB2-BD59-A6C34878D82A}">
                    <a16:rowId xmlns:a16="http://schemas.microsoft.com/office/drawing/2014/main" val="10010"/>
                  </a:ext>
                </a:extLst>
              </a:tr>
              <a:tr h="455662">
                <a:tc>
                  <a:txBody>
                    <a:bodyPr/>
                    <a:lstStyle/>
                    <a:p>
                      <a:pPr marL="0" marR="0" algn="justLow" rtl="1">
                        <a:lnSpc>
                          <a:spcPct val="115000"/>
                        </a:lnSpc>
                        <a:spcBef>
                          <a:spcPts val="0"/>
                        </a:spcBef>
                        <a:spcAft>
                          <a:spcPts val="1000"/>
                        </a:spcAft>
                      </a:pPr>
                      <a:r>
                        <a:rPr lang="fa-IR" sz="1300" dirty="0">
                          <a:effectLst>
                            <a:outerShdw blurRad="50800" dist="38100" algn="tr" rotWithShape="0">
                              <a:prstClr val="black">
                                <a:alpha val="40000"/>
                              </a:prstClr>
                            </a:outerShdw>
                          </a:effectLst>
                          <a:latin typeface="Calibri"/>
                          <a:ea typeface="Calibri"/>
                          <a:cs typeface="2 Mitra"/>
                        </a:rPr>
                        <a:t>جدا از خواسته طرفين براساس عمل و انصاف به نتيجه فكر مي‌كند.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dirty="0">
                          <a:effectLst>
                            <a:outerShdw blurRad="50800" dist="38100" algn="tr" rotWithShape="0">
                              <a:prstClr val="black">
                                <a:alpha val="40000"/>
                              </a:prstClr>
                            </a:outerShdw>
                          </a:effectLst>
                          <a:latin typeface="Calibri"/>
                          <a:ea typeface="Calibri"/>
                          <a:cs typeface="2 Mitra"/>
                        </a:rPr>
                        <a:t>نطر خود را به هر وسيله به كرسي مي‌نشاند.</a:t>
                      </a:r>
                      <a:endParaRPr lang="en-US" sz="1100" dirty="0">
                        <a:latin typeface="Calibri"/>
                        <a:ea typeface="Calibri"/>
                        <a:cs typeface="Arial"/>
                      </a:endParaRPr>
                    </a:p>
                  </a:txBody>
                  <a:tcPr marL="68580" marR="68580" marT="0" marB="0"/>
                </a:tc>
                <a:tc>
                  <a:txBody>
                    <a:bodyPr/>
                    <a:lstStyle/>
                    <a:p>
                      <a:pPr marL="0" marR="0" algn="justLow" rtl="1">
                        <a:lnSpc>
                          <a:spcPct val="115000"/>
                        </a:lnSpc>
                        <a:spcBef>
                          <a:spcPts val="0"/>
                        </a:spcBef>
                        <a:spcAft>
                          <a:spcPts val="1000"/>
                        </a:spcAft>
                      </a:pPr>
                      <a:r>
                        <a:rPr lang="fa-IR" sz="1300" dirty="0">
                          <a:effectLst>
                            <a:outerShdw blurRad="50800" dist="38100" algn="tr" rotWithShape="0">
                              <a:prstClr val="black">
                                <a:alpha val="40000"/>
                              </a:prstClr>
                            </a:outerShdw>
                          </a:effectLst>
                          <a:latin typeface="Calibri"/>
                          <a:ea typeface="Calibri"/>
                          <a:cs typeface="2 Mitra"/>
                        </a:rPr>
                        <a:t>خواسته و پيشنهاد طرف مقابل را رعايت مي‌كند.</a:t>
                      </a:r>
                      <a:endParaRPr lang="en-US" sz="1100" dirty="0">
                        <a:latin typeface="Calibri"/>
                        <a:ea typeface="Calibri"/>
                        <a:cs typeface="Arial"/>
                      </a:endParaRPr>
                    </a:p>
                  </a:txBody>
                  <a:tcPr marL="68580" marR="68580" marT="0" marB="0"/>
                </a:tc>
                <a:tc>
                  <a:txBody>
                    <a:bodyPr/>
                    <a:lstStyle/>
                    <a:p>
                      <a:pPr algn="r" rtl="1"/>
                      <a:r>
                        <a:rPr lang="fa-IR" sz="1800" dirty="0" smtClean="0">
                          <a:cs typeface="2 Zar" pitchFamily="2" charset="-78"/>
                        </a:rPr>
                        <a:t>11</a:t>
                      </a:r>
                      <a:endParaRPr lang="en-US" sz="1800" dirty="0">
                        <a:cs typeface="2 Zar" pitchFamily="2" charset="-78"/>
                      </a:endParaRPr>
                    </a:p>
                  </a:txBody>
                  <a:tcPr marT="45719" marB="45719"/>
                </a:tc>
                <a:extLst>
                  <a:ext uri="{0D108BD9-81ED-4DB2-BD59-A6C34878D82A}">
                    <a16:rowId xmlns:a16="http://schemas.microsoft.com/office/drawing/2014/main" val="10011"/>
                  </a:ext>
                </a:extLst>
              </a:tr>
            </a:tbl>
          </a:graphicData>
        </a:graphic>
      </p:graphicFrame>
    </p:spTree>
  </p:cSld>
  <p:clrMapOvr>
    <a:masterClrMapping/>
  </p:clrMapOvr>
  <p:transition>
    <p:newsflash/>
    <p:sndAc>
      <p:stSnd>
        <p:snd r:embed="rId2" name="wind.wav"/>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vert="horz" lIns="91440" tIns="0" rIns="45720" bIns="0" rtlCol="0" anchor="t">
            <a:normAutofit/>
            <a:scene3d>
              <a:camera prst="orthographicFront"/>
              <a:lightRig rig="threePt" dir="t">
                <a:rot lat="0" lon="0" rev="4800000"/>
              </a:lightRig>
            </a:scene3d>
            <a:sp3d prstMaterial="matte"/>
          </a:bodyPr>
          <a:lstStyle/>
          <a:p>
            <a:pPr algn="ctr" rtl="1" eaLnBrk="1" fontAlgn="auto" hangingPunct="1">
              <a:spcAft>
                <a:spcPts val="0"/>
              </a:spcAft>
            </a:pPr>
            <a:r>
              <a:rPr lang="fa-IR" sz="4700" dirty="0"/>
              <a:t>تهيه ليست اهم زمينه‌هاي مذاكره</a:t>
            </a:r>
            <a:endParaRPr lang="en-US" sz="4700" dirty="0"/>
          </a:p>
        </p:txBody>
      </p:sp>
      <p:sp>
        <p:nvSpPr>
          <p:cNvPr id="4" name="Slide Number Placeholder 3"/>
          <p:cNvSpPr>
            <a:spLocks noGrp="1"/>
          </p:cNvSpPr>
          <p:nvPr>
            <p:ph type="sldNum" sz="quarter" idx="12"/>
          </p:nvPr>
        </p:nvSpPr>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ADE6BD8B-EBF6-4DE1-A94F-AB1726C8074D}" type="slidenum">
              <a:rPr lang="en-US" altLang="en-US">
                <a:solidFill>
                  <a:srgbClr val="3F3F3F"/>
                </a:solidFill>
                <a:latin typeface="Corbel" panose="020B0503020204020204" pitchFamily="34" charset="0"/>
              </a:rPr>
              <a:pPr eaLnBrk="1" hangingPunct="1"/>
              <a:t>9</a:t>
            </a:fld>
            <a:endParaRPr lang="en-US" altLang="en-US">
              <a:solidFill>
                <a:srgbClr val="3F3F3F"/>
              </a:solidFill>
              <a:latin typeface="Corbel" panose="020B0503020204020204" pitchFamily="34" charset="0"/>
            </a:endParaRPr>
          </a:p>
        </p:txBody>
      </p:sp>
      <p:sp>
        <p:nvSpPr>
          <p:cNvPr id="7" name="Content Placeholder 6"/>
          <p:cNvSpPr>
            <a:spLocks noGrp="1"/>
          </p:cNvSpPr>
          <p:nvPr>
            <p:ph idx="1"/>
          </p:nvPr>
        </p:nvSpPr>
        <p:spPr>
          <a:xfrm>
            <a:off x="457200" y="1524001"/>
            <a:ext cx="8229600" cy="5105400"/>
          </a:xfrm>
          <a:ln>
            <a:miter lim="800000"/>
            <a:headEnd/>
            <a:tailEnd/>
          </a:ln>
        </p:spPr>
        <p:txBody>
          <a:bodyPr numCol="2" rtlCol="0">
            <a:noAutofit/>
          </a:bodyPr>
          <a:lstStyle/>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براي اينكه پيوستگي مطالب را حفظ نماييد و نكته‌اي فراموش نشود ترجيحاً فهرستي از زمينه‌هاي مذاكره تهيه و آنرا بقرار زير مدنظر داشته باشيد.</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راجع به چه چيزي مي‌خواهم مذاكره كنم؟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تا زمان شروع مذاكره چقدر وقت داريد؟</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در مورد موضوع مذاكره اطلاعات لازم را بدست آورده‌ام؟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از تمام موارد خواسته شده طرف مذاكره مطلع هستم؟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با چه شخصي و اشخاصي مذاكره مي‌كنم آيا از نظر شخصيتي و سابقه شغلي اطلاعاتي از آنان دارم؟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خواسته اصلي من چيست؟</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دستور جلسه را مشخص نموده‌ام؟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بهترين و بدترين حالتي كه مي‌توان روي آن توافق كنم چيست؟</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در چه زماني و مكاني مذاكره صورت مي‌گيرد؟</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از چه روشي براي مذاكره استفاده كنم؟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اولين پيشنهادم چيست؟</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عوامل بيروني كه مي‌توانند روي مذاكرات تأثير بگذارند، كدام‌ها هستند؟ شما بايد درباره اين عوامل اطلاعاتي داشته باشيد، شرايط كنوني بازار، قوانين و مقررات مربوط به آن، كارهاي رقيب، كمبود يا مازاد نيروي كار و وسايل، مسائل سياسي جامعه.</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شما با محدوديت زماني رو به‌ور هستيد، چگونه آنرا پنهان مي‌كنيد؟</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چه استدلاليهايي براي پشتيباني از پيشنهادم بكار خواهم برد؟</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چگونه بايد از عصبانيت خويش جلوگيري كنم؟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نقاط ضعف من كدام است؟</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نقاط ضعف و قوت طرف در چيست؟</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براي از بين بردن نقاط ضعف خويش چه بايد كرد؟</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مشخص شده در چه مواردي اختيار دارم و در چه مواردي اختيار ندارم؟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هدف خويش را در مذاكره تقسيم‌بندي و الويت‌بندي نموده‌ام.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در صورت نياز به اطلاعات جديد با موضع‌گيري ناصحيح طرف مقابل جلسه را تجديد كنم؟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اگر طرف مقابل متوسل به نيرنگ و ترفند شد چه عكس‌العملي نشان دهم؟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در صورت موضع‌گيري طرف مذاكره از چه تكنيكي استفاده كنم؟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آيا خودم را به اين فرآيند كه صحت‌هاي طرف مقابل را اول بشنوم دوم نكات مهم را يادداشت‌برداري كنم سوم فكر كنم و سپس تصميم‌گيري و پاسخ دهم عادت و دوام؟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مواردي كه احتمالاً باعث تضاد و برخورد با منافع طرف مخاطب مي‌شود مي‌شناسم؟</a:t>
            </a:r>
            <a:endParaRPr lang="en-US" sz="1500" dirty="0" smtClean="0">
              <a:cs typeface="2 Zar" pitchFamily="2" charset="-78"/>
            </a:endParaRPr>
          </a:p>
          <a:p>
            <a:pPr marL="438912" indent="-320040" algn="r" rtl="1" eaLnBrk="1" fontAlgn="auto" hangingPunct="1">
              <a:spcBef>
                <a:spcPts val="0"/>
              </a:spcBef>
              <a:spcAft>
                <a:spcPts val="0"/>
              </a:spcAft>
              <a:buFont typeface="Wingdings 2"/>
              <a:buChar char=""/>
              <a:defRPr/>
            </a:pPr>
            <a:r>
              <a:rPr lang="fa-IR" sz="1500" dirty="0" smtClean="0">
                <a:cs typeface="2 Zar" pitchFamily="2" charset="-78"/>
              </a:rPr>
              <a:t>چه امتيازاتي حاضرم بدهم تحت چه شرايطي و در مقابل چه انتظاراتي دارم؟</a:t>
            </a:r>
            <a:endParaRPr lang="en-US" sz="1500" dirty="0" smtClean="0">
              <a:cs typeface="2 Zar" pitchFamily="2" charset="-78"/>
            </a:endParaRPr>
          </a:p>
          <a:p>
            <a:pPr marL="438912" indent="-320040" algn="r" eaLnBrk="1" fontAlgn="auto" hangingPunct="1">
              <a:spcBef>
                <a:spcPts val="0"/>
              </a:spcBef>
              <a:spcAft>
                <a:spcPts val="0"/>
              </a:spcAft>
              <a:buFont typeface="Wingdings 2"/>
              <a:buChar char=""/>
              <a:defRPr/>
            </a:pPr>
            <a:endParaRPr lang="en-US" sz="1500" dirty="0">
              <a:cs typeface="2 Zar" pitchFamily="2" charset="-78"/>
            </a:endParaRPr>
          </a:p>
        </p:txBody>
      </p:sp>
    </p:spTree>
  </p:cSld>
  <p:clrMapOvr>
    <a:masterClrMapping/>
  </p:clrMapOvr>
  <p:transition>
    <p:newsflash/>
    <p:sndAc>
      <p:stSnd>
        <p:snd r:embed="rId2" name="wind.wav"/>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kamaledin1">
      <a:majorFont>
        <a:latin typeface="Tahoma"/>
        <a:ea typeface=""/>
        <a:cs typeface="B Titr"/>
      </a:majorFont>
      <a:minorFont>
        <a:latin typeface="Tahoma"/>
        <a:ea typeface=""/>
        <a:cs typeface="B Nazanin"/>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ppt/theme/themeOverride2.xml><?xml version="1.0" encoding="utf-8"?>
<a:themeOverride xmlns:a="http://schemas.openxmlformats.org/drawingml/2006/main">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سند" ma:contentTypeID="0x01010081CE54B0EAD08D4D89CEEA7F9C343F0A" ma:contentTypeVersion="0" ma:contentTypeDescription="یک سند جدید ایجاد کنید." ma:contentTypeScope="" ma:versionID="81e7c646df8c26040fa7ef6e2d2295f7">
  <xsd:schema xmlns:xsd="http://www.w3.org/2001/XMLSchema" xmlns:xs="http://www.w3.org/2001/XMLSchema" xmlns:p="http://schemas.microsoft.com/office/2006/metadata/properties" targetNamespace="http://schemas.microsoft.com/office/2006/metadata/properties" ma:root="true" ma:fieldsID="6373987603522076abcda3a689f416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محتوا"/>
        <xsd:element ref="dc:title" minOccurs="0" maxOccurs="1" ma:index="4" ma:displayName="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9B75C753-6109-44B3-9A33-312B64E652A8}">
  <ds:schemaRefs>
    <ds:schemaRef ds:uri="http://schemas.microsoft.com/sharepoint/v3/contenttype/forms"/>
  </ds:schemaRefs>
</ds:datastoreItem>
</file>

<file path=customXml/itemProps2.xml><?xml version="1.0" encoding="utf-8"?>
<ds:datastoreItem xmlns:ds="http://schemas.openxmlformats.org/officeDocument/2006/customXml" ds:itemID="{285813C6-8743-467E-BADB-A4688ACC9C1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E82555DB-E19C-4518-A805-3B91ECF4BEE4}">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Celestial</Template>
  <TotalTime>659</TotalTime>
  <Words>5214</Words>
  <Application>Microsoft Office PowerPoint</Application>
  <PresentationFormat>On-screen Show (4:3)</PresentationFormat>
  <Paragraphs>399</Paragraphs>
  <Slides>36</Slides>
  <Notes>4</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36</vt:i4>
      </vt:variant>
    </vt:vector>
  </HeadingPairs>
  <TitlesOfParts>
    <vt:vector size="47" baseType="lpstr">
      <vt:lpstr>Arial</vt:lpstr>
      <vt:lpstr>Corbel</vt:lpstr>
      <vt:lpstr>Wingdings 2</vt:lpstr>
      <vt:lpstr>Wingdings</vt:lpstr>
      <vt:lpstr>Wingdings 3</vt:lpstr>
      <vt:lpstr>Calibri</vt:lpstr>
      <vt:lpstr>Tahoma</vt:lpstr>
      <vt:lpstr>B Mitra</vt:lpstr>
      <vt:lpstr>2 Zar</vt:lpstr>
      <vt:lpstr>2 Mitra</vt:lpstr>
      <vt:lpstr>Module</vt:lpstr>
      <vt:lpstr>اصول و فنون مذاکره موفق   بازسازی و ویرایش : وب سایت توسعه تجارت  دلیران دنا </vt:lpstr>
      <vt:lpstr>تعاريف و مفاهيم مذاكره (Negotiation)</vt:lpstr>
      <vt:lpstr> انواع مذاكره </vt:lpstr>
      <vt:lpstr>انواع مذاكره</vt:lpstr>
      <vt:lpstr>ادامه ویژگی ها:</vt:lpstr>
      <vt:lpstr>تدابير مقدماتي و مؤثر مذاكره</vt:lpstr>
      <vt:lpstr>تدابير مقدماتي و مؤثر مذاكره</vt:lpstr>
      <vt:lpstr>تعيين روش مذاكره</vt:lpstr>
      <vt:lpstr>تهيه ليست اهم زمينه‌هاي مذاكره</vt:lpstr>
      <vt:lpstr>عوامل مؤثر در روند مذاكره</vt:lpstr>
      <vt:lpstr>نسبت استفاده ما از هر يك از مهارت‌هاي ارتباطي</vt:lpstr>
      <vt:lpstr>شناخت ويژگي‌هاي شخصي طرف مذاكره</vt:lpstr>
      <vt:lpstr>شناخت ويژگي‌هاي شخصي طرف مذاكره</vt:lpstr>
      <vt:lpstr>شناخت ويژگي‌هاي شخصي طرف مذاكره</vt:lpstr>
      <vt:lpstr>شناخت ويژگي‌هاي شخصي طرف مذاكره</vt:lpstr>
      <vt:lpstr>گروه مبتکر</vt:lpstr>
      <vt:lpstr>نحوه برخورد</vt:lpstr>
      <vt:lpstr>گروه عمل گرا</vt:lpstr>
      <vt:lpstr>گروه عمل گرا</vt:lpstr>
      <vt:lpstr>گروه متفکر</vt:lpstr>
      <vt:lpstr>گروه متفکر</vt:lpstr>
      <vt:lpstr>هنگام مذاکره با ژاپنی ها چه رفتاری از خود نشان دهید.  </vt:lpstr>
      <vt:lpstr>PowerPoint Presentation</vt:lpstr>
      <vt:lpstr>جمع بندی </vt:lpstr>
      <vt:lpstr>در خلال جلسات مذاکره در ژاپن چگونه رفتار کنید.</vt:lpstr>
      <vt:lpstr>در خلال جلسات مذاکره در ژاپن چگونه رفتار کنید.</vt:lpstr>
      <vt:lpstr>در خلال جلسات مذاکره در ژاپن چگونه رفتار کنید.</vt:lpstr>
      <vt:lpstr>رفتارهای ترغیب شده برای مذاکره بافرانسوی ها</vt:lpstr>
      <vt:lpstr>رفتارهای ترغیب شده برای مذاکره بافرانسوی ها</vt:lpstr>
      <vt:lpstr>آداب و رسوم بازرگانی در سراسر جهان</vt:lpstr>
      <vt:lpstr>آداب و رسوم بازرگانی در سراسر جهان</vt:lpstr>
      <vt:lpstr>آداب و رسوم بازرگانی در سراسر جهان</vt:lpstr>
      <vt:lpstr>آداب و رسوم بازرگانی در سراسر جهان</vt:lpstr>
      <vt:lpstr>آداب و رسوم بازرگانی در سراسر جهان</vt:lpstr>
      <vt:lpstr>آداب و رسوم بازرگانی در سراسر جهان</vt:lpstr>
      <vt:lpstr>با آرزوی موفقیت</vt:lpstr>
    </vt:vector>
  </TitlesOfParts>
  <Company>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اصول و فنون مذاکره موفق</dc:title>
  <dc:creator>EKM</dc:creator>
  <cp:lastModifiedBy>kamaledin</cp:lastModifiedBy>
  <cp:revision>23</cp:revision>
  <dcterms:created xsi:type="dcterms:W3CDTF">2009-08-27T11:47:23Z</dcterms:created>
  <dcterms:modified xsi:type="dcterms:W3CDTF">2018-06-08T19:05:46Z</dcterms:modified>
</cp:coreProperties>
</file>